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97" r:id="rId5"/>
    <p:sldId id="296" r:id="rId6"/>
    <p:sldId id="277" r:id="rId7"/>
    <p:sldId id="303" r:id="rId8"/>
    <p:sldId id="302" r:id="rId9"/>
    <p:sldId id="260" r:id="rId10"/>
    <p:sldId id="261" r:id="rId11"/>
    <p:sldId id="262" r:id="rId12"/>
    <p:sldId id="263" r:id="rId13"/>
    <p:sldId id="264" r:id="rId14"/>
    <p:sldId id="265" r:id="rId15"/>
    <p:sldId id="298" r:id="rId16"/>
    <p:sldId id="294" r:id="rId17"/>
    <p:sldId id="300" r:id="rId18"/>
    <p:sldId id="299" r:id="rId19"/>
    <p:sldId id="286" r:id="rId20"/>
    <p:sldId id="287" r:id="rId21"/>
    <p:sldId id="291" r:id="rId22"/>
    <p:sldId id="288" r:id="rId23"/>
    <p:sldId id="285" r:id="rId24"/>
    <p:sldId id="289" r:id="rId25"/>
    <p:sldId id="290" r:id="rId26"/>
    <p:sldId id="268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5A0C"/>
    <a:srgbClr val="FF6116"/>
    <a:srgbClr val="FF5A14"/>
    <a:srgbClr val="8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-60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6/20/2017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5.jpeg"/><Relationship Id="rId7" Type="http://schemas.openxmlformats.org/officeDocument/2006/relationships/image" Target="../media/image4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.jpeg"/><Relationship Id="rId7" Type="http://schemas.openxmlformats.org/officeDocument/2006/relationships/image" Target="../media/image47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52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54.jpg"/><Relationship Id="rId7" Type="http://schemas.openxmlformats.org/officeDocument/2006/relationships/image" Target="../media/image57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8.jpg"/><Relationship Id="rId7" Type="http://schemas.openxmlformats.org/officeDocument/2006/relationships/image" Target="../media/image6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10" Type="http://schemas.openxmlformats.org/officeDocument/2006/relationships/image" Target="../media/image4.jpeg"/><Relationship Id="rId4" Type="http://schemas.openxmlformats.org/officeDocument/2006/relationships/image" Target="../media/image59.jpg"/><Relationship Id="rId9" Type="http://schemas.openxmlformats.org/officeDocument/2006/relationships/image" Target="../media/image6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0" y="2928938"/>
            <a:ext cx="5853112" cy="392906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 err="1">
                <a:solidFill>
                  <a:srgbClr val="840000"/>
                </a:solidFill>
              </a:rPr>
              <a:t>Едукаційна</a:t>
            </a:r>
            <a:r>
              <a:rPr lang="uk-UA" b="1" dirty="0">
                <a:solidFill>
                  <a:srgbClr val="840000"/>
                </a:solidFill>
              </a:rPr>
              <a:t> </a:t>
            </a:r>
            <a:r>
              <a:rPr lang="uk-UA" b="1" dirty="0" err="1">
                <a:solidFill>
                  <a:srgbClr val="840000"/>
                </a:solidFill>
              </a:rPr>
              <a:t>інтегрологія</a:t>
            </a:r>
            <a:r>
              <a:rPr lang="uk-UA" b="1" dirty="0">
                <a:solidFill>
                  <a:srgbClr val="840000"/>
                </a:solidFill>
              </a:rPr>
              <a:t> у початковій школі</a:t>
            </a:r>
            <a:endParaRPr lang="uk-UA" dirty="0">
              <a:solidFill>
                <a:srgbClr val="840000"/>
              </a:solidFill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5853112" y="3632201"/>
            <a:ext cx="4967288" cy="1082674"/>
          </a:xfrm>
        </p:spPr>
        <p:txBody>
          <a:bodyPr>
            <a:noAutofit/>
          </a:bodyPr>
          <a:lstStyle/>
          <a:p>
            <a:pPr algn="r">
              <a:spcBef>
                <a:spcPts val="600"/>
              </a:spcBef>
            </a:pPr>
            <a:r>
              <a:rPr lang="uk-UA" sz="1800" b="1" i="1" kern="900" dirty="0" smtClean="0">
                <a:solidFill>
                  <a:srgbClr val="FF5A14"/>
                </a:solidFill>
              </a:rPr>
              <a:t>ДАРІЯ БІДА, </a:t>
            </a:r>
            <a:endParaRPr lang="uk-UA" sz="1800" b="1" i="1" kern="900" dirty="0">
              <a:solidFill>
                <a:srgbClr val="FF5A14"/>
              </a:solidFill>
            </a:endParaRPr>
          </a:p>
          <a:p>
            <a:pPr algn="r">
              <a:spcBef>
                <a:spcPts val="600"/>
              </a:spcBef>
            </a:pPr>
            <a:r>
              <a:rPr lang="uk-UA" sz="1800" b="1" i="1" kern="900" dirty="0">
                <a:solidFill>
                  <a:srgbClr val="FF5A14"/>
                </a:solidFill>
              </a:rPr>
              <a:t>доцент кафедри педагогіки ЛОІППО,</a:t>
            </a:r>
          </a:p>
          <a:p>
            <a:pPr algn="r">
              <a:spcBef>
                <a:spcPts val="600"/>
              </a:spcBef>
            </a:pPr>
            <a:r>
              <a:rPr lang="uk-UA" sz="1800" b="1" i="1" kern="900" dirty="0">
                <a:solidFill>
                  <a:srgbClr val="FF5A14"/>
                </a:solidFill>
              </a:rPr>
              <a:t>к</a:t>
            </a:r>
            <a:r>
              <a:rPr lang="uk-UA" sz="1800" b="1" i="1" kern="900" dirty="0" smtClean="0">
                <a:solidFill>
                  <a:srgbClr val="FF5A14"/>
                </a:solidFill>
              </a:rPr>
              <a:t>андидат  педагогічних </a:t>
            </a:r>
            <a:r>
              <a:rPr lang="uk-UA" sz="1800" b="1" i="1" kern="900" dirty="0">
                <a:solidFill>
                  <a:srgbClr val="FF5A14"/>
                </a:solidFill>
              </a:rPr>
              <a:t>наук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3478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400" b="1" i="1" dirty="0">
                <a:solidFill>
                  <a:schemeClr val="accent1"/>
                </a:solidFill>
              </a:rPr>
              <a:t>Сучасний урок у </a:t>
            </a:r>
            <a:r>
              <a:rPr lang="uk-UA" sz="1400" b="1" i="1" dirty="0" smtClean="0">
                <a:solidFill>
                  <a:schemeClr val="accent1"/>
                </a:solidFill>
              </a:rPr>
              <a:t>контексті Концепції </a:t>
            </a:r>
            <a:r>
              <a:rPr lang="uk-UA" sz="1400" b="1" i="1" dirty="0">
                <a:solidFill>
                  <a:schemeClr val="accent1"/>
                </a:solidFill>
              </a:rPr>
              <a:t>нової української школи</a:t>
            </a:r>
            <a:endParaRPr lang="uk-UA" sz="1400" b="1" dirty="0">
              <a:solidFill>
                <a:schemeClr val="accent1"/>
              </a:solidFill>
            </a:endParaRPr>
          </a:p>
          <a:p>
            <a:pPr algn="r"/>
            <a:r>
              <a:rPr lang="uk-UA" sz="1400" b="1" i="1" dirty="0">
                <a:solidFill>
                  <a:schemeClr val="accent1"/>
                </a:solidFill>
              </a:rPr>
              <a:t>23 червня 2017 року, м</a:t>
            </a:r>
            <a:r>
              <a:rPr lang="uk-UA" sz="1400" b="1" i="1" dirty="0" smtClean="0">
                <a:solidFill>
                  <a:schemeClr val="accent1"/>
                </a:solidFill>
              </a:rPr>
              <a:t>. Одеса</a:t>
            </a:r>
            <a:endParaRPr lang="uk-UA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90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Результат пошуку зображень за запитом &quot;чорнобривці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828" y="154772"/>
            <a:ext cx="2513883" cy="274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27484"/>
            <a:ext cx="9927771" cy="530516"/>
          </a:xfrm>
          <a:prstGeom prst="rect">
            <a:avLst/>
          </a:prstGeom>
        </p:spPr>
      </p:pic>
      <p:sp>
        <p:nvSpPr>
          <p:cNvPr id="6" name="Місце для вмісту 1"/>
          <p:cNvSpPr txBox="1">
            <a:spLocks/>
          </p:cNvSpPr>
          <p:nvPr/>
        </p:nvSpPr>
        <p:spPr>
          <a:xfrm>
            <a:off x="514350" y="2000961"/>
            <a:ext cx="6654070" cy="527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3000" b="1" dirty="0" err="1">
                <a:solidFill>
                  <a:srgbClr val="FF6116"/>
                </a:solidFill>
              </a:rPr>
              <a:t>Діяльнісний</a:t>
            </a:r>
            <a:r>
              <a:rPr lang="ru-RU" sz="3000" b="1" dirty="0">
                <a:solidFill>
                  <a:srgbClr val="FF6116"/>
                </a:solidFill>
              </a:rPr>
              <a:t> </a:t>
            </a:r>
            <a:r>
              <a:rPr lang="ru-RU" sz="3000" b="1" dirty="0" err="1">
                <a:solidFill>
                  <a:srgbClr val="FF6116"/>
                </a:solidFill>
              </a:rPr>
              <a:t>підхід</a:t>
            </a:r>
            <a:endParaRPr lang="ru-RU" sz="3000" b="1" dirty="0">
              <a:solidFill>
                <a:srgbClr val="FF6116"/>
              </a:solidFill>
            </a:endParaRPr>
          </a:p>
          <a:p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924231" y="1236158"/>
            <a:ext cx="10343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40000"/>
                </a:solidFill>
              </a:rPr>
              <a:t>СУЧАСНИЙ УРОК</a:t>
            </a:r>
            <a:endParaRPr lang="uk-UA" sz="3200" dirty="0">
              <a:solidFill>
                <a:srgbClr val="840000"/>
              </a:solidFill>
            </a:endParaRPr>
          </a:p>
        </p:txBody>
      </p:sp>
      <p:pic>
        <p:nvPicPr>
          <p:cNvPr id="4" name="Місце для вмісту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248" y="5928047"/>
            <a:ext cx="2339752" cy="925265"/>
          </a:xfrm>
          <a:prstGeom prst="rect">
            <a:avLst/>
          </a:prstGeom>
        </p:spPr>
      </p:pic>
      <p:graphicFrame>
        <p:nvGraphicFramePr>
          <p:cNvPr id="11" name="Таблиця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2865961"/>
              </p:ext>
            </p:extLst>
          </p:nvPr>
        </p:nvGraphicFramePr>
        <p:xfrm>
          <a:off x="486696" y="2843476"/>
          <a:ext cx="11267768" cy="2461468"/>
        </p:xfrm>
        <a:graphic>
          <a:graphicData uri="http://schemas.openxmlformats.org/drawingml/2006/table">
            <a:tbl>
              <a:tblPr firstRow="1" firstCol="1" bandRow="1"/>
              <a:tblGrid>
                <a:gridCol w="5609303"/>
                <a:gridCol w="5658465"/>
              </a:tblGrid>
              <a:tr h="4608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Традиційне навчання</a:t>
                      </a:r>
                      <a:endParaRPr lang="uk-UA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0" marR="35560" marT="35560" marB="355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Нові стандарти освіти</a:t>
                      </a:r>
                      <a:endParaRPr lang="uk-UA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0" marR="35560" marT="35560" marB="355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776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Мета навчання – засвоєння знань, умінь і навиків</a:t>
                      </a:r>
                      <a:endParaRPr lang="uk-UA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0" marR="35560" marT="35560" marB="355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Мета навчання – формування вміння вчитися</a:t>
                      </a:r>
                      <a:endParaRPr lang="uk-UA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0" marR="35560" marT="35560" marB="355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177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Ізольоване вивчення системи наукових </a:t>
                      </a:r>
                      <a:endParaRPr lang="uk-UA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0" marR="35560" marT="35560" marB="355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Включення змісту навчання у контекст розв’язування </a:t>
                      </a:r>
                      <a:r>
                        <a:rPr lang="uk-UA" sz="18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життєвоважливих</a:t>
                      </a:r>
                      <a:r>
                        <a:rPr lang="uk-UA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завдань</a:t>
                      </a:r>
                      <a:endParaRPr lang="uk-UA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0" marR="35560" marT="35560" marB="355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051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Переважно індивідуальна форма засвоєння знань</a:t>
                      </a:r>
                      <a:endParaRPr lang="uk-UA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0" marR="35560" marT="35560" marB="355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Важлива роль співробітництва у вирішення освітніх цілей</a:t>
                      </a:r>
                      <a:endParaRPr lang="uk-UA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60" marR="35560" marT="35560" marB="355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76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27484"/>
            <a:ext cx="9927771" cy="530516"/>
          </a:xfrm>
          <a:prstGeom prst="rect">
            <a:avLst/>
          </a:prstGeom>
        </p:spPr>
      </p:pic>
      <p:sp>
        <p:nvSpPr>
          <p:cNvPr id="6" name="Місце для вмісту 1"/>
          <p:cNvSpPr>
            <a:spLocks noGrp="1"/>
          </p:cNvSpPr>
          <p:nvPr>
            <p:ph idx="1"/>
          </p:nvPr>
        </p:nvSpPr>
        <p:spPr>
          <a:xfrm>
            <a:off x="838200" y="197614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FF6116"/>
                </a:solidFill>
              </a:rPr>
              <a:t>Активна </a:t>
            </a:r>
            <a:r>
              <a:rPr lang="ru-RU" b="1" dirty="0" err="1" smtClean="0">
                <a:solidFill>
                  <a:srgbClr val="FF6116"/>
                </a:solidFill>
              </a:rPr>
              <a:t>діяльність</a:t>
            </a:r>
            <a:r>
              <a:rPr lang="ru-RU" b="1" dirty="0" smtClean="0">
                <a:solidFill>
                  <a:srgbClr val="FF6116"/>
                </a:solidFill>
              </a:rPr>
              <a:t>: </a:t>
            </a:r>
            <a:r>
              <a:rPr lang="ru-RU" dirty="0" err="1" smtClean="0"/>
              <a:t>працюють</a:t>
            </a:r>
            <a:r>
              <a:rPr lang="ru-RU" dirty="0" smtClean="0"/>
              <a:t> </a:t>
            </a:r>
            <a:r>
              <a:rPr lang="ru-RU" dirty="0" err="1" smtClean="0"/>
              <a:t>всі</a:t>
            </a:r>
            <a:r>
              <a:rPr lang="ru-RU" dirty="0" smtClean="0"/>
              <a:t> і </a:t>
            </a:r>
            <a:r>
              <a:rPr lang="ru-RU" dirty="0" err="1" smtClean="0"/>
              <a:t>кожен</a:t>
            </a:r>
            <a:endParaRPr lang="ru-RU" dirty="0" smtClean="0"/>
          </a:p>
          <a:p>
            <a:pPr marL="0" indent="0">
              <a:buNone/>
            </a:pPr>
            <a:r>
              <a:rPr lang="ru-RU" b="1" dirty="0" err="1" smtClean="0">
                <a:solidFill>
                  <a:srgbClr val="FF6116"/>
                </a:solidFill>
              </a:rPr>
              <a:t>Проблемність</a:t>
            </a:r>
            <a:r>
              <a:rPr lang="ru-RU" b="1" dirty="0" smtClean="0">
                <a:solidFill>
                  <a:srgbClr val="FF6116"/>
                </a:solidFill>
              </a:rPr>
              <a:t>: </a:t>
            </a:r>
            <a:r>
              <a:rPr lang="ru-RU" dirty="0" err="1" smtClean="0"/>
              <a:t>маленьке</a:t>
            </a:r>
            <a:r>
              <a:rPr lang="ru-RU" dirty="0" smtClean="0"/>
              <a:t> </a:t>
            </a:r>
            <a:r>
              <a:rPr lang="ru-RU" dirty="0" err="1" smtClean="0"/>
              <a:t>відкриття</a:t>
            </a:r>
            <a:r>
              <a:rPr lang="ru-RU" dirty="0" smtClean="0"/>
              <a:t> </a:t>
            </a:r>
            <a:r>
              <a:rPr lang="ru-RU" dirty="0" err="1" smtClean="0"/>
              <a:t>щодня</a:t>
            </a:r>
            <a:endParaRPr lang="ru-RU" dirty="0" smtClean="0"/>
          </a:p>
          <a:p>
            <a:pPr marL="0" indent="0">
              <a:buNone/>
            </a:pPr>
            <a:r>
              <a:rPr lang="ru-RU" b="1" dirty="0" err="1" smtClean="0">
                <a:solidFill>
                  <a:srgbClr val="FF6116"/>
                </a:solidFill>
              </a:rPr>
              <a:t>Діалог</a:t>
            </a:r>
            <a:r>
              <a:rPr lang="ru-RU" b="1" dirty="0" smtClean="0">
                <a:solidFill>
                  <a:srgbClr val="FF6116"/>
                </a:solidFill>
              </a:rPr>
              <a:t>, </a:t>
            </a:r>
            <a:r>
              <a:rPr lang="ru-RU" dirty="0" err="1" smtClean="0"/>
              <a:t>врахування</a:t>
            </a:r>
            <a:r>
              <a:rPr lang="ru-RU" dirty="0" smtClean="0"/>
              <a:t> </a:t>
            </a:r>
            <a:r>
              <a:rPr lang="ru-RU" dirty="0" err="1" smtClean="0"/>
              <a:t>різних</a:t>
            </a:r>
            <a:r>
              <a:rPr lang="ru-RU" dirty="0" smtClean="0"/>
              <a:t> думок, </a:t>
            </a:r>
            <a:r>
              <a:rPr lang="ru-RU" dirty="0" err="1" smtClean="0"/>
              <a:t>варіативність</a:t>
            </a:r>
            <a:endParaRPr lang="ru-RU" dirty="0" smtClean="0"/>
          </a:p>
          <a:p>
            <a:pPr marL="0" indent="0">
              <a:buNone/>
            </a:pPr>
            <a:r>
              <a:rPr lang="ru-RU" b="1" dirty="0" err="1" smtClean="0">
                <a:solidFill>
                  <a:srgbClr val="FF6116"/>
                </a:solidFill>
              </a:rPr>
              <a:t>Творчість</a:t>
            </a:r>
            <a:r>
              <a:rPr lang="ru-RU" b="1" dirty="0" smtClean="0">
                <a:solidFill>
                  <a:srgbClr val="FF6116"/>
                </a:solidFill>
              </a:rPr>
              <a:t> </a:t>
            </a:r>
            <a:r>
              <a:rPr lang="ru-RU" dirty="0" smtClean="0"/>
              <a:t>учителя і </a:t>
            </a:r>
            <a:r>
              <a:rPr lang="ru-RU" dirty="0" err="1" smtClean="0"/>
              <a:t>творчість</a:t>
            </a:r>
            <a:r>
              <a:rPr lang="ru-RU" dirty="0" smtClean="0"/>
              <a:t> </a:t>
            </a:r>
            <a:r>
              <a:rPr lang="ru-RU" dirty="0" err="1" smtClean="0"/>
              <a:t>дітей</a:t>
            </a:r>
            <a:endParaRPr lang="ru-RU" dirty="0" smtClean="0"/>
          </a:p>
          <a:p>
            <a:pPr marL="0" indent="0">
              <a:buNone/>
            </a:pPr>
            <a:r>
              <a:rPr lang="ru-RU" b="1" dirty="0" err="1" smtClean="0">
                <a:solidFill>
                  <a:srgbClr val="FF6116"/>
                </a:solidFill>
              </a:rPr>
              <a:t>Інтерес</a:t>
            </a:r>
            <a:r>
              <a:rPr lang="ru-RU" b="1" dirty="0" smtClean="0">
                <a:solidFill>
                  <a:srgbClr val="FF6116"/>
                </a:solidFill>
              </a:rPr>
              <a:t> </a:t>
            </a:r>
            <a:r>
              <a:rPr lang="ru-RU" dirty="0" err="1" smtClean="0"/>
              <a:t>дітей</a:t>
            </a:r>
            <a:r>
              <a:rPr lang="ru-RU" dirty="0" smtClean="0"/>
              <a:t> до </a:t>
            </a:r>
            <a:r>
              <a:rPr lang="ru-RU" dirty="0" err="1" smtClean="0"/>
              <a:t>навчання</a:t>
            </a:r>
            <a:endParaRPr lang="ru-RU" dirty="0" smtClean="0"/>
          </a:p>
          <a:p>
            <a:pPr marL="0" indent="0">
              <a:buNone/>
            </a:pPr>
            <a:r>
              <a:rPr lang="ru-RU" b="1" dirty="0" err="1" smtClean="0">
                <a:solidFill>
                  <a:srgbClr val="FF6116"/>
                </a:solidFill>
              </a:rPr>
              <a:t>Оволодіння</a:t>
            </a:r>
            <a:r>
              <a:rPr lang="ru-RU" b="1" dirty="0" smtClean="0">
                <a:solidFill>
                  <a:srgbClr val="FF6116"/>
                </a:solidFill>
              </a:rPr>
              <a:t> </a:t>
            </a:r>
            <a:r>
              <a:rPr lang="ru-RU" dirty="0" smtClean="0"/>
              <a:t>способами </a:t>
            </a:r>
            <a:r>
              <a:rPr lang="ru-RU" dirty="0" err="1" smtClean="0"/>
              <a:t>дій</a:t>
            </a:r>
            <a:endParaRPr lang="ru-RU" dirty="0" smtClean="0"/>
          </a:p>
          <a:p>
            <a:pPr marL="0" indent="0">
              <a:buNone/>
            </a:pPr>
            <a:r>
              <a:rPr lang="ru-RU" b="1" dirty="0" err="1" smtClean="0">
                <a:solidFill>
                  <a:srgbClr val="FF6116"/>
                </a:solidFill>
              </a:rPr>
              <a:t>Самостійність</a:t>
            </a:r>
            <a:r>
              <a:rPr lang="ru-RU" b="1" dirty="0" smtClean="0">
                <a:solidFill>
                  <a:srgbClr val="FF6116"/>
                </a:solidFill>
              </a:rPr>
              <a:t>  </a:t>
            </a:r>
            <a:endParaRPr lang="pl-PL" b="1" dirty="0" smtClean="0">
              <a:solidFill>
                <a:srgbClr val="FF6116"/>
              </a:solidFill>
            </a:endParaRPr>
          </a:p>
          <a:p>
            <a:pPr marL="0" indent="0">
              <a:buNone/>
            </a:pPr>
            <a:r>
              <a:rPr lang="ru-RU" b="1" dirty="0" err="1" smtClean="0">
                <a:solidFill>
                  <a:srgbClr val="FF6116"/>
                </a:solidFill>
              </a:rPr>
              <a:t>Співробітництво</a:t>
            </a:r>
            <a:r>
              <a:rPr lang="ru-RU" b="1" dirty="0" smtClean="0">
                <a:solidFill>
                  <a:srgbClr val="FF6116"/>
                </a:solidFill>
              </a:rPr>
              <a:t> </a:t>
            </a:r>
            <a:r>
              <a:rPr lang="ru-RU" dirty="0" err="1" smtClean="0"/>
              <a:t>дітей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собою і з учителем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4232" y="1236162"/>
            <a:ext cx="10343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40000"/>
                </a:solidFill>
              </a:rPr>
              <a:t>СУЧАСНИЙ УРОК</a:t>
            </a:r>
            <a:endParaRPr lang="uk-UA" sz="3200" dirty="0">
              <a:solidFill>
                <a:srgbClr val="840000"/>
              </a:solidFill>
            </a:endParaRPr>
          </a:p>
        </p:txBody>
      </p:sp>
      <p:pic>
        <p:nvPicPr>
          <p:cNvPr id="8" name="Picture 2" descr="Результат пошуку зображень за запитом &quot;корал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8" r="22181"/>
          <a:stretch/>
        </p:blipFill>
        <p:spPr bwMode="auto">
          <a:xfrm>
            <a:off x="9333802" y="1087695"/>
            <a:ext cx="2784940" cy="523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Місце для вмісту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248" y="5928047"/>
            <a:ext cx="2339752" cy="92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5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Результат пошуку зображень за запитом &quot;гарбуз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625" y="3357562"/>
            <a:ext cx="4248289" cy="282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Місце для вмісту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248" y="5928047"/>
            <a:ext cx="2339752" cy="9252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27484"/>
            <a:ext cx="9927771" cy="530516"/>
          </a:xfrm>
          <a:prstGeom prst="rect">
            <a:avLst/>
          </a:prstGeom>
        </p:spPr>
      </p:pic>
      <p:sp>
        <p:nvSpPr>
          <p:cNvPr id="6" name="Місце для вмісту 1"/>
          <p:cNvSpPr>
            <a:spLocks noGrp="1"/>
          </p:cNvSpPr>
          <p:nvPr>
            <p:ph idx="1"/>
          </p:nvPr>
        </p:nvSpPr>
        <p:spPr>
          <a:xfrm>
            <a:off x="838200" y="2438265"/>
            <a:ext cx="7205663" cy="4351338"/>
          </a:xfrm>
        </p:spPr>
        <p:txBody>
          <a:bodyPr>
            <a:normAutofit/>
          </a:bodyPr>
          <a:lstStyle/>
          <a:p>
            <a:pPr marL="0" indent="0">
              <a:buNone/>
              <a:tabLst>
                <a:tab pos="354013" algn="l"/>
              </a:tabLst>
            </a:pPr>
            <a:r>
              <a:rPr lang="ru-RU" b="1" dirty="0" smtClean="0">
                <a:solidFill>
                  <a:srgbClr val="FF6116"/>
                </a:solidFill>
              </a:rPr>
              <a:t>1.	Урок </a:t>
            </a:r>
            <a:r>
              <a:rPr lang="ru-RU" dirty="0" smtClean="0"/>
              <a:t>–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відкриття</a:t>
            </a:r>
            <a:r>
              <a:rPr lang="ru-RU" dirty="0" smtClean="0"/>
              <a:t> </a:t>
            </a:r>
            <a:r>
              <a:rPr lang="ru-RU" dirty="0" err="1" smtClean="0"/>
              <a:t>істини</a:t>
            </a:r>
            <a:r>
              <a:rPr lang="ru-RU" dirty="0" smtClean="0"/>
              <a:t>, </a:t>
            </a:r>
            <a:r>
              <a:rPr lang="ru-RU" dirty="0" err="1" smtClean="0"/>
              <a:t>пошук</a:t>
            </a:r>
            <a:r>
              <a:rPr lang="ru-RU" dirty="0" smtClean="0"/>
              <a:t> </a:t>
            </a:r>
            <a:r>
              <a:rPr lang="ru-RU" dirty="0" err="1" smtClean="0"/>
              <a:t>істини</a:t>
            </a:r>
            <a:r>
              <a:rPr lang="ru-RU" dirty="0" smtClean="0"/>
              <a:t> і </a:t>
            </a:r>
            <a:r>
              <a:rPr lang="ru-RU" dirty="0" err="1" smtClean="0"/>
              <a:t>осмислення</a:t>
            </a:r>
            <a:r>
              <a:rPr lang="ru-RU" dirty="0" smtClean="0"/>
              <a:t> </a:t>
            </a:r>
            <a:r>
              <a:rPr lang="ru-RU" dirty="0" err="1" smtClean="0"/>
              <a:t>істини</a:t>
            </a:r>
            <a:r>
              <a:rPr lang="ru-RU" dirty="0" smtClean="0"/>
              <a:t> в </a:t>
            </a:r>
            <a:r>
              <a:rPr lang="ru-RU" dirty="0" err="1" smtClean="0"/>
              <a:t>сумісній</a:t>
            </a:r>
            <a:r>
              <a:rPr lang="ru-RU" dirty="0" smtClean="0"/>
              <a:t> </a:t>
            </a:r>
            <a:r>
              <a:rPr lang="ru-RU" dirty="0" err="1" smtClean="0"/>
              <a:t>діяльності</a:t>
            </a:r>
            <a:r>
              <a:rPr lang="ru-RU" dirty="0" smtClean="0"/>
              <a:t> учителя і </a:t>
            </a:r>
            <a:r>
              <a:rPr lang="ru-RU" dirty="0" err="1" smtClean="0"/>
              <a:t>дітей</a:t>
            </a:r>
            <a:r>
              <a:rPr lang="ru-RU" dirty="0" smtClean="0"/>
              <a:t>.</a:t>
            </a:r>
          </a:p>
          <a:p>
            <a:pPr marL="0" indent="0">
              <a:buNone/>
              <a:tabLst>
                <a:tab pos="354013" algn="l"/>
              </a:tabLst>
            </a:pPr>
            <a:r>
              <a:rPr lang="ru-RU" b="1" dirty="0" smtClean="0">
                <a:solidFill>
                  <a:srgbClr val="FF6116"/>
                </a:solidFill>
              </a:rPr>
              <a:t>2.	Урок  </a:t>
            </a:r>
            <a:r>
              <a:rPr lang="ru-RU" dirty="0" smtClean="0"/>
              <a:t>–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частина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 </a:t>
            </a:r>
            <a:r>
              <a:rPr lang="ru-RU" dirty="0" err="1" smtClean="0"/>
              <a:t>дитини</a:t>
            </a:r>
            <a:r>
              <a:rPr lang="ru-RU" dirty="0" smtClean="0"/>
              <a:t>, і </a:t>
            </a:r>
            <a:r>
              <a:rPr lang="ru-RU" dirty="0" err="1" smtClean="0"/>
              <a:t>проживати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дитина</a:t>
            </a:r>
            <a:r>
              <a:rPr lang="ru-RU" dirty="0" smtClean="0"/>
              <a:t> </a:t>
            </a:r>
            <a:r>
              <a:rPr lang="ru-RU" dirty="0" err="1" smtClean="0"/>
              <a:t>має</a:t>
            </a:r>
            <a:r>
              <a:rPr lang="ru-RU" dirty="0" smtClean="0"/>
              <a:t> на </a:t>
            </a:r>
            <a:r>
              <a:rPr lang="ru-RU" dirty="0" err="1" smtClean="0"/>
              <a:t>рівні</a:t>
            </a:r>
            <a:r>
              <a:rPr lang="ru-RU" dirty="0" smtClean="0"/>
              <a:t> </a:t>
            </a:r>
            <a:r>
              <a:rPr lang="ru-RU" dirty="0" err="1" smtClean="0"/>
              <a:t>високої</a:t>
            </a:r>
            <a:r>
              <a:rPr lang="ru-RU" dirty="0" smtClean="0"/>
              <a:t> </a:t>
            </a:r>
            <a:r>
              <a:rPr lang="ru-RU" dirty="0" err="1" smtClean="0"/>
              <a:t>загальнолюдської</a:t>
            </a:r>
            <a:r>
              <a:rPr lang="ru-RU" dirty="0" smtClean="0"/>
              <a:t> </a:t>
            </a:r>
            <a:r>
              <a:rPr lang="ru-RU" dirty="0" err="1" smtClean="0"/>
              <a:t>культури</a:t>
            </a:r>
            <a:r>
              <a:rPr lang="ru-RU" dirty="0" smtClean="0"/>
              <a:t>.</a:t>
            </a:r>
          </a:p>
          <a:p>
            <a:pPr marL="0" indent="0">
              <a:buNone/>
              <a:tabLst>
                <a:tab pos="354013" algn="l"/>
              </a:tabLst>
            </a:pPr>
            <a:r>
              <a:rPr lang="ru-RU" b="1" dirty="0" smtClean="0">
                <a:solidFill>
                  <a:srgbClr val="FF6116"/>
                </a:solidFill>
              </a:rPr>
              <a:t>3.	</a:t>
            </a:r>
            <a:r>
              <a:rPr lang="ru-RU" b="1" dirty="0" err="1" smtClean="0">
                <a:solidFill>
                  <a:srgbClr val="FF6116"/>
                </a:solidFill>
              </a:rPr>
              <a:t>Дитина</a:t>
            </a:r>
            <a:r>
              <a:rPr lang="ru-RU" b="1" dirty="0" smtClean="0">
                <a:solidFill>
                  <a:srgbClr val="FF6116"/>
                </a:solidFill>
              </a:rPr>
              <a:t> </a:t>
            </a:r>
            <a:r>
              <a:rPr lang="ru-RU" dirty="0" err="1" smtClean="0"/>
              <a:t>завжди</a:t>
            </a:r>
            <a:r>
              <a:rPr lang="ru-RU" dirty="0" smtClean="0"/>
              <a:t> є </a:t>
            </a:r>
            <a:r>
              <a:rPr lang="ru-RU" dirty="0" err="1" smtClean="0"/>
              <a:t>найвищою</a:t>
            </a:r>
            <a:r>
              <a:rPr lang="ru-RU" dirty="0" smtClean="0"/>
              <a:t> </a:t>
            </a:r>
            <a:r>
              <a:rPr lang="ru-RU" dirty="0" err="1" smtClean="0"/>
              <a:t>цінністю</a:t>
            </a:r>
            <a:r>
              <a:rPr lang="ru-RU" dirty="0" smtClean="0"/>
              <a:t>, центром </a:t>
            </a:r>
            <a:r>
              <a:rPr lang="ru-RU" dirty="0" err="1" smtClean="0"/>
              <a:t>освітянського</a:t>
            </a:r>
            <a:r>
              <a:rPr lang="ru-RU" dirty="0" smtClean="0"/>
              <a:t> </a:t>
            </a:r>
            <a:r>
              <a:rPr lang="ru-RU" dirty="0" err="1" smtClean="0"/>
              <a:t>всесвіту</a:t>
            </a:r>
            <a:r>
              <a:rPr lang="ru-RU" dirty="0" smtClean="0"/>
              <a:t>, а не </a:t>
            </a:r>
            <a:r>
              <a:rPr lang="ru-RU" dirty="0" err="1" smtClean="0"/>
              <a:t>засобом</a:t>
            </a:r>
            <a:r>
              <a:rPr lang="ru-RU" dirty="0" smtClean="0"/>
              <a:t>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71575" y="1619573"/>
            <a:ext cx="9289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840000"/>
                </a:solidFill>
              </a:rPr>
              <a:t>ПОСТУЛАТИ СУЧАСНОГО УРОКУ</a:t>
            </a:r>
            <a:endParaRPr lang="uk-UA" sz="3200" dirty="0">
              <a:solidFill>
                <a:srgbClr val="84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83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248" y="5928047"/>
            <a:ext cx="2339752" cy="9252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27484"/>
            <a:ext cx="9927771" cy="530516"/>
          </a:xfrm>
          <a:prstGeom prst="rect">
            <a:avLst/>
          </a:prstGeom>
        </p:spPr>
      </p:pic>
      <p:sp>
        <p:nvSpPr>
          <p:cNvPr id="6" name="Місце для вмісту 1"/>
          <p:cNvSpPr>
            <a:spLocks noGrp="1"/>
          </p:cNvSpPr>
          <p:nvPr>
            <p:ph idx="1"/>
          </p:nvPr>
        </p:nvSpPr>
        <p:spPr>
          <a:xfrm>
            <a:off x="512508" y="2428434"/>
            <a:ext cx="7117017" cy="3215129"/>
          </a:xfrm>
        </p:spPr>
        <p:txBody>
          <a:bodyPr>
            <a:normAutofit/>
          </a:bodyPr>
          <a:lstStyle/>
          <a:p>
            <a:pPr marL="0" indent="0">
              <a:buNone/>
              <a:tabLst>
                <a:tab pos="354013" algn="l"/>
              </a:tabLst>
            </a:pPr>
            <a:r>
              <a:rPr lang="ru-RU" b="1" dirty="0" smtClean="0">
                <a:solidFill>
                  <a:srgbClr val="FF6116"/>
                </a:solidFill>
              </a:rPr>
              <a:t>•	</a:t>
            </a:r>
            <a:r>
              <a:rPr lang="ru-RU" dirty="0" smtClean="0"/>
              <a:t>не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лінуватися</a:t>
            </a:r>
            <a:r>
              <a:rPr lang="ru-RU" dirty="0" smtClean="0"/>
              <a:t>, </a:t>
            </a:r>
            <a:r>
              <a:rPr lang="ru-RU" dirty="0" err="1" smtClean="0"/>
              <a:t>усі</a:t>
            </a:r>
            <a:r>
              <a:rPr lang="ru-RU" dirty="0" smtClean="0"/>
              <a:t> </a:t>
            </a:r>
            <a:r>
              <a:rPr lang="ru-RU" dirty="0" err="1" smtClean="0"/>
              <a:t>працюють</a:t>
            </a:r>
            <a:r>
              <a:rPr lang="ru-RU" dirty="0" smtClean="0"/>
              <a:t>;</a:t>
            </a:r>
          </a:p>
          <a:p>
            <a:pPr marL="0" indent="0">
              <a:buNone/>
              <a:tabLst>
                <a:tab pos="354013" algn="l"/>
              </a:tabLst>
            </a:pPr>
            <a:r>
              <a:rPr lang="ru-RU" b="1" dirty="0" smtClean="0">
                <a:solidFill>
                  <a:srgbClr val="FF6116"/>
                </a:solidFill>
              </a:rPr>
              <a:t>•	</a:t>
            </a:r>
            <a:r>
              <a:rPr lang="ru-RU" dirty="0" smtClean="0"/>
              <a:t>не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зазіхати</a:t>
            </a:r>
            <a:r>
              <a:rPr lang="ru-RU" dirty="0" smtClean="0"/>
              <a:t> на </a:t>
            </a:r>
            <a:r>
              <a:rPr lang="ru-RU" dirty="0" err="1" smtClean="0"/>
              <a:t>іншу</a:t>
            </a:r>
            <a:r>
              <a:rPr lang="ru-RU" dirty="0" smtClean="0"/>
              <a:t> </a:t>
            </a:r>
            <a:r>
              <a:rPr lang="ru-RU" dirty="0" err="1" smtClean="0"/>
              <a:t>людину</a:t>
            </a:r>
            <a:r>
              <a:rPr lang="ru-RU" dirty="0" smtClean="0"/>
              <a:t>;</a:t>
            </a:r>
          </a:p>
          <a:p>
            <a:pPr marL="0" indent="0">
              <a:buNone/>
              <a:tabLst>
                <a:tab pos="354013" algn="l"/>
              </a:tabLst>
            </a:pPr>
            <a:r>
              <a:rPr lang="ru-RU" b="1" dirty="0" smtClean="0">
                <a:solidFill>
                  <a:srgbClr val="FF6116"/>
                </a:solidFill>
              </a:rPr>
              <a:t>•	</a:t>
            </a:r>
            <a:r>
              <a:rPr lang="ru-RU" dirty="0" smtClean="0"/>
              <a:t>все </a:t>
            </a:r>
            <a:r>
              <a:rPr lang="ru-RU" dirty="0" err="1" smtClean="0"/>
              <a:t>інше</a:t>
            </a:r>
            <a:r>
              <a:rPr lang="ru-RU" dirty="0" smtClean="0"/>
              <a:t>  – </a:t>
            </a:r>
            <a:r>
              <a:rPr lang="ru-RU" dirty="0" err="1" smtClean="0"/>
              <a:t>можна</a:t>
            </a:r>
            <a:r>
              <a:rPr lang="ru-RU" dirty="0" smtClean="0"/>
              <a:t>.</a:t>
            </a:r>
          </a:p>
          <a:p>
            <a:pPr marL="0" indent="0">
              <a:buNone/>
              <a:tabLst>
                <a:tab pos="354013" algn="l"/>
              </a:tabLst>
            </a:pPr>
            <a:endParaRPr lang="ru-RU" b="1" dirty="0" smtClean="0">
              <a:solidFill>
                <a:srgbClr val="FF6116"/>
              </a:solidFill>
            </a:endParaRPr>
          </a:p>
          <a:p>
            <a:pPr marL="0" indent="0">
              <a:buNone/>
              <a:tabLst>
                <a:tab pos="354013" algn="l"/>
              </a:tabLst>
            </a:pPr>
            <a:r>
              <a:rPr lang="ru-RU" b="1" dirty="0" err="1" smtClean="0">
                <a:solidFill>
                  <a:srgbClr val="FF6116"/>
                </a:solidFill>
              </a:rPr>
              <a:t>Сучасний</a:t>
            </a:r>
            <a:r>
              <a:rPr lang="ru-RU" b="1" dirty="0" smtClean="0">
                <a:solidFill>
                  <a:srgbClr val="FF6116"/>
                </a:solidFill>
              </a:rPr>
              <a:t> урок </a:t>
            </a:r>
            <a:r>
              <a:rPr lang="pl-PL" b="1" dirty="0" smtClean="0">
                <a:solidFill>
                  <a:srgbClr val="FF6116"/>
                </a:solidFill>
              </a:rPr>
              <a:t> </a:t>
            </a:r>
            <a:r>
              <a:rPr lang="ru-RU" dirty="0" err="1" smtClean="0"/>
              <a:t>вільний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 страху. </a:t>
            </a:r>
            <a:endParaRPr lang="pl-PL" dirty="0" smtClean="0"/>
          </a:p>
          <a:p>
            <a:pPr marL="0" indent="0">
              <a:buNone/>
              <a:tabLst>
                <a:tab pos="354013" algn="l"/>
              </a:tabLst>
            </a:pPr>
            <a:r>
              <a:rPr lang="ru-RU" dirty="0" err="1" smtClean="0"/>
              <a:t>Ніхто</a:t>
            </a:r>
            <a:r>
              <a:rPr lang="ru-RU" dirty="0" smtClean="0"/>
              <a:t> </a:t>
            </a:r>
            <a:r>
              <a:rPr lang="ru-RU" dirty="0" err="1" smtClean="0"/>
              <a:t>нікого</a:t>
            </a:r>
            <a:r>
              <a:rPr lang="ru-RU" dirty="0" smtClean="0"/>
              <a:t> не </a:t>
            </a:r>
            <a:r>
              <a:rPr lang="ru-RU" dirty="0" err="1" smtClean="0"/>
              <a:t>лякає</a:t>
            </a:r>
            <a:r>
              <a:rPr lang="ru-RU" dirty="0" smtClean="0"/>
              <a:t>, і </a:t>
            </a:r>
            <a:r>
              <a:rPr lang="ru-RU" dirty="0" err="1" smtClean="0"/>
              <a:t>ніхто</a:t>
            </a:r>
            <a:r>
              <a:rPr lang="ru-RU" dirty="0" smtClean="0"/>
              <a:t> </a:t>
            </a:r>
            <a:r>
              <a:rPr lang="ru-RU" dirty="0" err="1" smtClean="0"/>
              <a:t>нікого</a:t>
            </a:r>
            <a:r>
              <a:rPr lang="ru-RU" dirty="0" smtClean="0"/>
              <a:t> не </a:t>
            </a:r>
            <a:r>
              <a:rPr lang="ru-RU" dirty="0" err="1" smtClean="0"/>
              <a:t>боїться</a:t>
            </a:r>
            <a:r>
              <a:rPr lang="ru-RU" dirty="0" smtClean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7262" y="1896998"/>
            <a:ext cx="7624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840000"/>
                </a:solidFill>
              </a:rPr>
              <a:t>ЗАБОРОНИ НА УРОЦІ</a:t>
            </a:r>
            <a:endParaRPr lang="uk-UA" sz="3200" dirty="0">
              <a:solidFill>
                <a:srgbClr val="840000"/>
              </a:solidFill>
            </a:endParaRPr>
          </a:p>
        </p:txBody>
      </p:sp>
      <p:pic>
        <p:nvPicPr>
          <p:cNvPr id="11266" name="Picture 2" descr="Результат пошуку зображень за запитом &quot;морква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876" y="2881823"/>
            <a:ext cx="4278341" cy="285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37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27484"/>
            <a:ext cx="9927771" cy="530516"/>
          </a:xfrm>
          <a:prstGeom prst="rect">
            <a:avLst/>
          </a:prstGeom>
        </p:spPr>
      </p:pic>
      <p:sp>
        <p:nvSpPr>
          <p:cNvPr id="6" name="Місце для вмісту 1"/>
          <p:cNvSpPr>
            <a:spLocks noGrp="1"/>
          </p:cNvSpPr>
          <p:nvPr>
            <p:ph idx="1"/>
          </p:nvPr>
        </p:nvSpPr>
        <p:spPr>
          <a:xfrm>
            <a:off x="1882085" y="2987823"/>
            <a:ext cx="8385688" cy="4351338"/>
          </a:xfrm>
        </p:spPr>
        <p:txBody>
          <a:bodyPr>
            <a:normAutofit/>
          </a:bodyPr>
          <a:lstStyle/>
          <a:p>
            <a:pPr marL="0" indent="0">
              <a:buNone/>
              <a:tabLst>
                <a:tab pos="354013" algn="l"/>
              </a:tabLst>
            </a:pPr>
            <a:r>
              <a:rPr lang="ru-RU" b="1" dirty="0" smtClean="0">
                <a:solidFill>
                  <a:srgbClr val="FF6116"/>
                </a:solidFill>
              </a:rPr>
              <a:t>•	</a:t>
            </a:r>
            <a:r>
              <a:rPr lang="ru-RU" dirty="0" err="1" smtClean="0"/>
              <a:t>Традиційний</a:t>
            </a:r>
            <a:endParaRPr lang="ru-RU" dirty="0" smtClean="0"/>
          </a:p>
          <a:p>
            <a:pPr marL="0" indent="0">
              <a:buNone/>
              <a:tabLst>
                <a:tab pos="354013" algn="l"/>
              </a:tabLst>
            </a:pPr>
            <a:r>
              <a:rPr lang="ru-RU" b="1" dirty="0" smtClean="0">
                <a:solidFill>
                  <a:srgbClr val="FF6116"/>
                </a:solidFill>
              </a:rPr>
              <a:t>•	</a:t>
            </a:r>
            <a:r>
              <a:rPr lang="ru-RU" dirty="0" err="1" smtClean="0"/>
              <a:t>Інтеґрований</a:t>
            </a:r>
            <a:endParaRPr lang="ru-RU" dirty="0" smtClean="0"/>
          </a:p>
          <a:p>
            <a:pPr marL="0" indent="0">
              <a:buNone/>
              <a:tabLst>
                <a:tab pos="354013" algn="l"/>
              </a:tabLst>
            </a:pPr>
            <a:r>
              <a:rPr lang="ru-RU" b="1" dirty="0" smtClean="0">
                <a:solidFill>
                  <a:srgbClr val="FF6116"/>
                </a:solidFill>
              </a:rPr>
              <a:t>•</a:t>
            </a:r>
            <a:r>
              <a:rPr lang="ru-RU" dirty="0" smtClean="0"/>
              <a:t>	</a:t>
            </a:r>
            <a:r>
              <a:rPr lang="ru-RU" dirty="0" err="1" smtClean="0"/>
              <a:t>Проектний</a:t>
            </a:r>
            <a:endParaRPr lang="ru-RU" dirty="0" smtClean="0"/>
          </a:p>
          <a:p>
            <a:pPr marL="0" indent="0">
              <a:buNone/>
              <a:tabLst>
                <a:tab pos="354013" algn="l"/>
              </a:tabLst>
            </a:pPr>
            <a:endParaRPr lang="ru-RU" b="1" dirty="0" smtClean="0">
              <a:solidFill>
                <a:srgbClr val="FF611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7276" y="1921887"/>
            <a:ext cx="4533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40000"/>
                </a:solidFill>
              </a:rPr>
              <a:t>ТИПИ УРОКІВ</a:t>
            </a:r>
            <a:endParaRPr lang="uk-UA" sz="3200" dirty="0">
              <a:solidFill>
                <a:srgbClr val="840000"/>
              </a:solidFill>
            </a:endParaRPr>
          </a:p>
        </p:txBody>
      </p:sp>
      <p:pic>
        <p:nvPicPr>
          <p:cNvPr id="4" name="Місце для вмісту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248" y="5928047"/>
            <a:ext cx="2339752" cy="925265"/>
          </a:xfrm>
          <a:prstGeom prst="rect">
            <a:avLst/>
          </a:prstGeom>
        </p:spPr>
      </p:pic>
      <p:pic>
        <p:nvPicPr>
          <p:cNvPr id="7172" name="Picture 4" descr="Результат пошуку зображень за запитом &quot;листья осень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203" y="265471"/>
            <a:ext cx="6600797" cy="519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33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uk-UA" sz="3200" b="1" dirty="0">
                <a:solidFill>
                  <a:srgbClr val="840000"/>
                </a:solidFill>
                <a:latin typeface="+mn-lt"/>
                <a:ea typeface="+mn-ea"/>
                <a:cs typeface="+mn-cs"/>
              </a:rPr>
              <a:t>Що інтегрувати?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00074" y="2407538"/>
            <a:ext cx="6886575" cy="26931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b="1" dirty="0" smtClean="0"/>
              <a:t>Інтегровані курси у початковій школі</a:t>
            </a:r>
            <a:r>
              <a:rPr lang="pl-PL" b="1" dirty="0" smtClean="0"/>
              <a:t>:</a:t>
            </a:r>
            <a:endParaRPr lang="uk-UA" b="1" dirty="0" smtClean="0"/>
          </a:p>
          <a:p>
            <a:r>
              <a:rPr lang="uk-UA" dirty="0" smtClean="0"/>
              <a:t>Природознавство (пропедевтика фізики, хімії, біології, географії, астрономії, екології)</a:t>
            </a:r>
          </a:p>
          <a:p>
            <a:r>
              <a:rPr lang="uk-UA" dirty="0"/>
              <a:t>Уроки навчання грамоті (навчаємо і читанню, і письму) </a:t>
            </a:r>
            <a:endParaRPr lang="uk-UA" dirty="0" smtClean="0"/>
          </a:p>
          <a:p>
            <a:r>
              <a:rPr lang="uk-UA" dirty="0" smtClean="0"/>
              <a:t>Математика (арифметика, алгебра, геометрія)</a:t>
            </a:r>
          </a:p>
          <a:p>
            <a:r>
              <a:rPr lang="uk-UA" dirty="0"/>
              <a:t> </a:t>
            </a:r>
            <a:r>
              <a:rPr lang="uk-UA" dirty="0" smtClean="0"/>
              <a:t>Природознавство + читання + мова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27484"/>
            <a:ext cx="9927771" cy="530516"/>
          </a:xfrm>
          <a:prstGeom prst="rect">
            <a:avLst/>
          </a:prstGeom>
        </p:spPr>
      </p:pic>
      <p:pic>
        <p:nvPicPr>
          <p:cNvPr id="6" name="Місце для вмісту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248" y="5928047"/>
            <a:ext cx="2339752" cy="925265"/>
          </a:xfrm>
          <a:prstGeom prst="rect">
            <a:avLst/>
          </a:prstGeom>
        </p:spPr>
      </p:pic>
      <p:pic>
        <p:nvPicPr>
          <p:cNvPr id="10242" name="Picture 2" descr="Результат пошуку зображень за запитом &quot;цыплята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920" y="887267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92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Результат пошуку зображень за запитом &quot;чорнобривці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707">
            <a:off x="8302295" y="136863"/>
            <a:ext cx="3761025" cy="355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1363" y="1207285"/>
            <a:ext cx="4633913" cy="1293028"/>
          </a:xfrm>
        </p:spPr>
        <p:txBody>
          <a:bodyPr>
            <a:normAutofit/>
          </a:bodyPr>
          <a:lstStyle/>
          <a:p>
            <a:pPr algn="l"/>
            <a:r>
              <a:rPr lang="uk-UA" sz="3200" b="1" dirty="0" smtClean="0">
                <a:solidFill>
                  <a:srgbClr val="840000"/>
                </a:solidFill>
                <a:latin typeface="+mn-lt"/>
                <a:ea typeface="+mn-ea"/>
                <a:cs typeface="+mn-cs"/>
              </a:rPr>
              <a:t>ЯК інтегрувати?</a:t>
            </a:r>
            <a:br>
              <a:rPr lang="uk-UA" sz="3200" b="1" dirty="0" smtClean="0">
                <a:solidFill>
                  <a:srgbClr val="840000"/>
                </a:solidFill>
                <a:latin typeface="+mn-lt"/>
                <a:ea typeface="+mn-ea"/>
                <a:cs typeface="+mn-cs"/>
              </a:rPr>
            </a:br>
            <a:r>
              <a:rPr lang="uk-UA" sz="3200" b="1" dirty="0" smtClean="0">
                <a:solidFill>
                  <a:srgbClr val="840000"/>
                </a:solidFill>
                <a:latin typeface="+mn-lt"/>
                <a:ea typeface="+mn-ea"/>
                <a:cs typeface="+mn-cs"/>
              </a:rPr>
              <a:t/>
            </a:r>
            <a:br>
              <a:rPr lang="uk-UA" sz="3200" b="1" dirty="0" smtClean="0">
                <a:solidFill>
                  <a:srgbClr val="840000"/>
                </a:solidFill>
                <a:latin typeface="+mn-lt"/>
                <a:ea typeface="+mn-ea"/>
                <a:cs typeface="+mn-cs"/>
              </a:rPr>
            </a:br>
            <a:endParaRPr lang="uk-UA" sz="2000" b="1" dirty="0">
              <a:solidFill>
                <a:srgbClr val="84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85800" y="2400301"/>
            <a:ext cx="9497007" cy="33004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uk-UA" dirty="0" smtClean="0"/>
          </a:p>
          <a:p>
            <a:pPr>
              <a:lnSpc>
                <a:spcPct val="100000"/>
              </a:lnSpc>
              <a:tabLst>
                <a:tab pos="354013" algn="l"/>
              </a:tabLst>
            </a:pPr>
            <a:r>
              <a:rPr lang="uk-UA" dirty="0" smtClean="0"/>
              <a:t>Об</a:t>
            </a:r>
            <a:r>
              <a:rPr lang="pl-PL" dirty="0" smtClean="0"/>
              <a:t>’</a:t>
            </a:r>
            <a:r>
              <a:rPr lang="uk-UA" dirty="0" smtClean="0"/>
              <a:t>єднання декількох навчальних предметів у єдиний предмет. </a:t>
            </a:r>
            <a:endParaRPr lang="en-US" dirty="0" smtClean="0"/>
          </a:p>
          <a:p>
            <a:pPr>
              <a:lnSpc>
                <a:spcPct val="100000"/>
              </a:lnSpc>
              <a:tabLst>
                <a:tab pos="354013" algn="l"/>
              </a:tabLst>
            </a:pPr>
            <a:r>
              <a:rPr lang="uk-UA" dirty="0" err="1" smtClean="0"/>
              <a:t>Едукаційна</a:t>
            </a:r>
            <a:r>
              <a:rPr lang="uk-UA" dirty="0" smtClean="0"/>
              <a:t> </a:t>
            </a:r>
            <a:r>
              <a:rPr lang="ru-RU" dirty="0"/>
              <a:t>а</a:t>
            </a:r>
            <a:r>
              <a:rPr lang="uk-UA" dirty="0" err="1"/>
              <a:t>маль</a:t>
            </a:r>
            <a:r>
              <a:rPr lang="ru-RU" dirty="0"/>
              <a:t>гама</a:t>
            </a:r>
            <a:r>
              <a:rPr lang="uk-UA" dirty="0"/>
              <a:t> </a:t>
            </a:r>
            <a:r>
              <a:rPr lang="pl-PL" dirty="0"/>
              <a:t>: </a:t>
            </a:r>
            <a:r>
              <a:rPr lang="uk-UA" dirty="0"/>
              <a:t>предмети повністю розчиняються  у інтегративних </a:t>
            </a:r>
            <a:r>
              <a:rPr lang="en-US" dirty="0"/>
              <a:t> </a:t>
            </a:r>
            <a:r>
              <a:rPr lang="uk-UA" dirty="0"/>
              <a:t>курсах </a:t>
            </a:r>
            <a:r>
              <a:rPr lang="uk-UA" dirty="0" smtClean="0"/>
              <a:t> (аналогія інтеграції в науці</a:t>
            </a:r>
            <a:r>
              <a:rPr lang="pl-PL" dirty="0" smtClean="0"/>
              <a:t> – </a:t>
            </a:r>
            <a:r>
              <a:rPr lang="uk-UA" dirty="0" smtClean="0"/>
              <a:t>біофізика, геохімія, геологія).</a:t>
            </a:r>
            <a:endParaRPr lang="uk-UA" dirty="0"/>
          </a:p>
          <a:p>
            <a:pPr>
              <a:lnSpc>
                <a:spcPct val="100000"/>
              </a:lnSpc>
              <a:tabLst>
                <a:tab pos="354013" algn="l"/>
              </a:tabLst>
            </a:pPr>
            <a:r>
              <a:rPr lang="uk-UA" dirty="0" smtClean="0"/>
              <a:t>Об</a:t>
            </a:r>
            <a:r>
              <a:rPr lang="pl-PL" dirty="0" smtClean="0"/>
              <a:t>’</a:t>
            </a:r>
            <a:r>
              <a:rPr lang="uk-UA" dirty="0" smtClean="0"/>
              <a:t>єднання освітнього процесу навколо одного стрижня (предмету). </a:t>
            </a:r>
          </a:p>
          <a:p>
            <a:pPr>
              <a:lnSpc>
                <a:spcPct val="100000"/>
              </a:lnSpc>
              <a:tabLst>
                <a:tab pos="354013" algn="l"/>
              </a:tabLst>
            </a:pPr>
            <a:r>
              <a:rPr lang="uk-UA" dirty="0" smtClean="0"/>
              <a:t>Предмети </a:t>
            </a:r>
            <a:r>
              <a:rPr lang="pl-PL" dirty="0"/>
              <a:t>„</a:t>
            </a:r>
            <a:r>
              <a:rPr lang="uk-UA" dirty="0"/>
              <a:t>працюють</a:t>
            </a:r>
            <a:r>
              <a:rPr lang="pl-PL" dirty="0"/>
              <a:t>”</a:t>
            </a:r>
            <a:r>
              <a:rPr lang="uk-UA" dirty="0"/>
              <a:t> своїм змістом на вивчення комплексних </a:t>
            </a:r>
            <a:r>
              <a:rPr lang="uk-UA" dirty="0" smtClean="0"/>
              <a:t>тем.</a:t>
            </a:r>
          </a:p>
          <a:p>
            <a:pPr>
              <a:lnSpc>
                <a:spcPct val="100000"/>
              </a:lnSpc>
              <a:tabLst>
                <a:tab pos="354013" algn="l"/>
              </a:tabLst>
            </a:pPr>
            <a:endParaRPr lang="uk-UA" dirty="0"/>
          </a:p>
          <a:p>
            <a:pPr marL="0" indent="0">
              <a:buNone/>
            </a:pPr>
            <a:endParaRPr lang="uk-UA" sz="8000" dirty="0" smtClean="0"/>
          </a:p>
        </p:txBody>
      </p:sp>
      <p:pic>
        <p:nvPicPr>
          <p:cNvPr id="5" name="Місце для вмісту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248" y="5928047"/>
            <a:ext cx="2339752" cy="9252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27484"/>
            <a:ext cx="9927771" cy="53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6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083" y="954378"/>
            <a:ext cx="8972549" cy="1293028"/>
          </a:xfrm>
        </p:spPr>
        <p:txBody>
          <a:bodyPr>
            <a:normAutofit/>
          </a:bodyPr>
          <a:lstStyle/>
          <a:p>
            <a:pPr algn="l"/>
            <a:r>
              <a:rPr lang="uk-UA" sz="3200" b="1" dirty="0">
                <a:solidFill>
                  <a:srgbClr val="840000"/>
                </a:solidFill>
                <a:latin typeface="+mn-lt"/>
                <a:ea typeface="+mn-ea"/>
                <a:cs typeface="+mn-cs"/>
              </a:rPr>
              <a:t>КОЛИ МОЖЛИВА </a:t>
            </a:r>
            <a:r>
              <a:rPr lang="uk-UA" sz="3200" b="1" dirty="0" smtClean="0">
                <a:solidFill>
                  <a:srgbClr val="840000"/>
                </a:solidFill>
                <a:latin typeface="+mn-lt"/>
                <a:ea typeface="+mn-ea"/>
                <a:cs typeface="+mn-cs"/>
              </a:rPr>
              <a:t>ІНТЕ</a:t>
            </a:r>
            <a:r>
              <a:rPr lang="uk-UA" sz="3200" b="1" dirty="0">
                <a:solidFill>
                  <a:srgbClr val="840000"/>
                </a:solidFill>
                <a:latin typeface="+mn-lt"/>
                <a:ea typeface="+mn-ea"/>
                <a:cs typeface="+mn-cs"/>
              </a:rPr>
              <a:t>Ґ</a:t>
            </a:r>
            <a:r>
              <a:rPr lang="uk-UA" sz="3200" b="1" dirty="0" smtClean="0">
                <a:solidFill>
                  <a:srgbClr val="840000"/>
                </a:solidFill>
                <a:latin typeface="+mn-lt"/>
                <a:ea typeface="+mn-ea"/>
                <a:cs typeface="+mn-cs"/>
              </a:rPr>
              <a:t>РАЦІЯ </a:t>
            </a:r>
            <a:r>
              <a:rPr lang="uk-UA" sz="3200" b="1" dirty="0">
                <a:solidFill>
                  <a:srgbClr val="840000"/>
                </a:solidFill>
                <a:latin typeface="+mn-lt"/>
                <a:ea typeface="+mn-ea"/>
                <a:cs typeface="+mn-cs"/>
              </a:rPr>
              <a:t>ПРЕДМЕТІВ?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700088" y="2308861"/>
            <a:ext cx="8001000" cy="2477452"/>
          </a:xfrm>
        </p:spPr>
        <p:txBody>
          <a:bodyPr>
            <a:normAutofit/>
          </a:bodyPr>
          <a:lstStyle/>
          <a:p>
            <a:r>
              <a:rPr lang="uk-UA" dirty="0" smtClean="0"/>
              <a:t>Якщо об</a:t>
            </a:r>
            <a:r>
              <a:rPr lang="pl-PL" dirty="0" smtClean="0"/>
              <a:t>’</a:t>
            </a:r>
            <a:r>
              <a:rPr lang="uk-UA" dirty="0" err="1" smtClean="0"/>
              <a:t>єкти</a:t>
            </a:r>
            <a:r>
              <a:rPr lang="uk-UA" dirty="0" smtClean="0"/>
              <a:t> дослідження співпадають або досить близькі</a:t>
            </a:r>
            <a:r>
              <a:rPr lang="pl-PL" dirty="0" smtClean="0"/>
              <a:t>;</a:t>
            </a:r>
            <a:endParaRPr lang="uk-UA" dirty="0" smtClean="0"/>
          </a:p>
          <a:p>
            <a:r>
              <a:rPr lang="en-US" dirty="0"/>
              <a:t> </a:t>
            </a:r>
            <a:r>
              <a:rPr lang="ru-RU" dirty="0" err="1" smtClean="0"/>
              <a:t>якщо</a:t>
            </a:r>
            <a:r>
              <a:rPr lang="ru-RU" dirty="0" smtClean="0"/>
              <a:t> в </a:t>
            </a:r>
            <a:r>
              <a:rPr lang="ru-RU" dirty="0" err="1" smtClean="0"/>
              <a:t>навчальних</a:t>
            </a:r>
            <a:r>
              <a:rPr lang="ru-RU" dirty="0" smtClean="0"/>
              <a:t> предметах </a:t>
            </a:r>
            <a:r>
              <a:rPr lang="ru-RU" dirty="0" err="1" smtClean="0"/>
              <a:t>використовують</a:t>
            </a:r>
            <a:r>
              <a:rPr lang="uk-UA" dirty="0" smtClean="0"/>
              <a:t>ся</a:t>
            </a:r>
            <a:r>
              <a:rPr lang="pl-PL" dirty="0" smtClean="0"/>
              <a:t> </a:t>
            </a:r>
            <a:r>
              <a:rPr lang="ru-RU" dirty="0" err="1" smtClean="0"/>
              <a:t>однакові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схожі</a:t>
            </a:r>
            <a:r>
              <a:rPr lang="ru-RU" dirty="0" smtClean="0"/>
              <a:t> </a:t>
            </a:r>
            <a:r>
              <a:rPr lang="ru-RU" dirty="0" err="1" smtClean="0"/>
              <a:t>методи</a:t>
            </a:r>
            <a:r>
              <a:rPr lang="ru-RU" dirty="0" smtClean="0"/>
              <a:t> </a:t>
            </a:r>
            <a:r>
              <a:rPr lang="ru-RU" dirty="0" err="1" smtClean="0"/>
              <a:t>досл</a:t>
            </a:r>
            <a:r>
              <a:rPr lang="uk-UA" dirty="0"/>
              <a:t>і</a:t>
            </a:r>
            <a:r>
              <a:rPr lang="ru-RU" dirty="0" err="1" smtClean="0"/>
              <a:t>дження</a:t>
            </a:r>
            <a:r>
              <a:rPr lang="pl-PL" dirty="0" smtClean="0"/>
              <a:t>;</a:t>
            </a:r>
            <a:endParaRPr lang="uk-UA" dirty="0"/>
          </a:p>
          <a:p>
            <a:r>
              <a:rPr lang="uk-UA" dirty="0"/>
              <a:t>і</a:t>
            </a:r>
            <a:r>
              <a:rPr lang="uk-UA" dirty="0" smtClean="0"/>
              <a:t>нтегровані курси будуються  на спільних закономірностях, загальних теоретичних концепціях.</a:t>
            </a:r>
            <a:endParaRPr lang="uk-UA" dirty="0"/>
          </a:p>
          <a:p>
            <a:endParaRPr lang="uk-UA" dirty="0"/>
          </a:p>
        </p:txBody>
      </p:sp>
      <p:pic>
        <p:nvPicPr>
          <p:cNvPr id="4" name="Місце для вмісту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248" y="5928047"/>
            <a:ext cx="2339752" cy="9252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27484"/>
            <a:ext cx="9927771" cy="53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4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uk-UA" sz="3200" b="1" dirty="0">
                <a:solidFill>
                  <a:srgbClr val="840000"/>
                </a:solidFill>
                <a:latin typeface="+mn-lt"/>
                <a:ea typeface="+mn-ea"/>
                <a:cs typeface="+mn-cs"/>
              </a:rPr>
              <a:t>РЕЗУЛЬТАТ ІНТЕГРАЦІЇ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729622" y="1828799"/>
            <a:ext cx="7142163" cy="4498685"/>
          </a:xfrm>
        </p:spPr>
        <p:txBody>
          <a:bodyPr>
            <a:normAutofit fontScale="92500" lnSpcReduction="10000"/>
          </a:bodyPr>
          <a:lstStyle/>
          <a:p>
            <a:endParaRPr lang="uk-UA" sz="2400" dirty="0" smtClean="0"/>
          </a:p>
          <a:p>
            <a:r>
              <a:rPr lang="uk-UA" sz="2400" dirty="0" smtClean="0"/>
              <a:t>Ліквідація багатопредметності, економія часу</a:t>
            </a:r>
            <a:r>
              <a:rPr lang="pl-PL" sz="2400" dirty="0" smtClean="0"/>
              <a:t>;</a:t>
            </a:r>
            <a:endParaRPr lang="uk-UA" sz="2400" dirty="0" smtClean="0"/>
          </a:p>
          <a:p>
            <a:r>
              <a:rPr lang="uk-UA" sz="2400" dirty="0" smtClean="0"/>
              <a:t>абсолютно нові предмети (курси);</a:t>
            </a:r>
          </a:p>
          <a:p>
            <a:r>
              <a:rPr lang="uk-UA" sz="2400" dirty="0" smtClean="0"/>
              <a:t>цикли (блоки) уроків, які об</a:t>
            </a:r>
            <a:r>
              <a:rPr lang="pl-PL" sz="2400" dirty="0" smtClean="0"/>
              <a:t>’</a:t>
            </a:r>
            <a:r>
              <a:rPr lang="uk-UA" sz="2400" dirty="0" err="1" smtClean="0"/>
              <a:t>єднують</a:t>
            </a:r>
            <a:r>
              <a:rPr lang="uk-UA" sz="2400" dirty="0" smtClean="0"/>
              <a:t> матеріал одного (</a:t>
            </a:r>
            <a:r>
              <a:rPr lang="uk-UA" sz="2400" dirty="0" err="1" smtClean="0"/>
              <a:t>внутріпредметна</a:t>
            </a:r>
            <a:r>
              <a:rPr lang="uk-UA" sz="2400" dirty="0" smtClean="0"/>
              <a:t> </a:t>
            </a:r>
            <a:r>
              <a:rPr lang="pl-PL" sz="2400" dirty="0" smtClean="0"/>
              <a:t> </a:t>
            </a:r>
            <a:r>
              <a:rPr lang="uk-UA" sz="2400" dirty="0" smtClean="0"/>
              <a:t>інтеграція) або декількох (міжпредметна інтеграція</a:t>
            </a:r>
            <a:r>
              <a:rPr lang="uk-UA" sz="2400" dirty="0"/>
              <a:t>) предметів, </a:t>
            </a:r>
            <a:r>
              <a:rPr lang="uk-UA" sz="2400" dirty="0" smtClean="0"/>
              <a:t>які зберігають незалежність;</a:t>
            </a:r>
          </a:p>
          <a:p>
            <a:r>
              <a:rPr lang="uk-UA" sz="2400" dirty="0"/>
              <a:t>р</a:t>
            </a:r>
            <a:r>
              <a:rPr lang="uk-UA" sz="2400" dirty="0" smtClean="0"/>
              <a:t>азові інтегративні уроки, система уроків різного рівня і </a:t>
            </a:r>
            <a:r>
              <a:rPr lang="uk-UA" sz="2400" dirty="0"/>
              <a:t>характеру (інтегративні дні, тижні).</a:t>
            </a:r>
            <a:endParaRPr lang="uk-UA" sz="2400" dirty="0" smtClean="0"/>
          </a:p>
          <a:p>
            <a:r>
              <a:rPr lang="uk-UA" sz="2400" dirty="0"/>
              <a:t>Інтеграція у початковій школі має  якісний характер. У дітей формуються все нові й нові уявлення про поняття, які систематично доповнюють і розширюють їхні знання. </a:t>
            </a:r>
          </a:p>
          <a:p>
            <a:endParaRPr lang="uk-UA" sz="2400" dirty="0" smtClean="0"/>
          </a:p>
        </p:txBody>
      </p:sp>
      <p:pic>
        <p:nvPicPr>
          <p:cNvPr id="4" name="Місце для вмісту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248" y="5928047"/>
            <a:ext cx="2339752" cy="9252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27484"/>
            <a:ext cx="9927771" cy="530516"/>
          </a:xfrm>
          <a:prstGeom prst="rect">
            <a:avLst/>
          </a:prstGeom>
        </p:spPr>
      </p:pic>
      <p:pic>
        <p:nvPicPr>
          <p:cNvPr id="12292" name="Picture 4" descr="Результат пошуку зображень за запитом &quot;оранжевые цветы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11632" y="1306971"/>
            <a:ext cx="5281230" cy="396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63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Результат пошуку зображень за запитом &quot;оранжевый ребёнок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515" y="4000500"/>
            <a:ext cx="3861486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035852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EA5A0C"/>
                </a:solidFill>
                <a:latin typeface="+mn-lt"/>
                <a:ea typeface="+mn-ea"/>
                <a:cs typeface="+mn-cs"/>
              </a:rPr>
              <a:t>Оранжеве</a:t>
            </a:r>
            <a:r>
              <a:rPr lang="uk-UA" b="1" dirty="0">
                <a:solidFill>
                  <a:srgbClr val="840000"/>
                </a:solidFill>
                <a:latin typeface="+mn-lt"/>
                <a:ea typeface="+mn-ea"/>
                <a:cs typeface="+mn-cs"/>
              </a:rPr>
              <a:t>, </a:t>
            </a:r>
            <a:r>
              <a:rPr lang="uk-UA" b="1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руде</a:t>
            </a:r>
            <a:r>
              <a:rPr lang="uk-UA" b="1" dirty="0">
                <a:solidFill>
                  <a:srgbClr val="840000"/>
                </a:solidFill>
                <a:latin typeface="+mn-lt"/>
                <a:ea typeface="+mn-ea"/>
                <a:cs typeface="+mn-cs"/>
              </a:rPr>
              <a:t>, </a:t>
            </a:r>
            <a:r>
              <a:rPr lang="uk-UA" b="1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помаранчеве</a:t>
            </a:r>
            <a:br>
              <a:rPr lang="uk-UA" b="1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rPr>
            </a:br>
            <a:r>
              <a:rPr lang="uk-UA" sz="2000" dirty="0">
                <a:solidFill>
                  <a:schemeClr val="accent1"/>
                </a:solidFill>
              </a:rPr>
              <a:t>Інтегрована </a:t>
            </a:r>
            <a:r>
              <a:rPr lang="uk-UA" sz="2000" dirty="0" smtClean="0">
                <a:solidFill>
                  <a:schemeClr val="accent1"/>
                </a:solidFill>
              </a:rPr>
              <a:t> тема  </a:t>
            </a:r>
            <a:r>
              <a:rPr lang="uk-UA" sz="2000" dirty="0">
                <a:solidFill>
                  <a:schemeClr val="accent1"/>
                </a:solidFill>
              </a:rPr>
              <a:t>для 1 класу  розрахована на 5 </a:t>
            </a:r>
            <a:r>
              <a:rPr lang="uk-UA" sz="2000" dirty="0" smtClean="0">
                <a:solidFill>
                  <a:schemeClr val="accent1"/>
                </a:solidFill>
              </a:rPr>
              <a:t>днів</a:t>
            </a:r>
            <a:r>
              <a:rPr lang="uk-UA" sz="2000" dirty="0">
                <a:solidFill>
                  <a:schemeClr val="accent1"/>
                </a:solidFill>
              </a:rPr>
              <a:t/>
            </a:r>
            <a:br>
              <a:rPr lang="uk-UA" sz="2000" dirty="0">
                <a:solidFill>
                  <a:schemeClr val="accent1"/>
                </a:solidFill>
              </a:rPr>
            </a:br>
            <a:endParaRPr lang="uk-UA" sz="2000" b="1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14325" y="1700214"/>
            <a:ext cx="11191875" cy="4786311"/>
          </a:xfrm>
        </p:spPr>
        <p:txBody>
          <a:bodyPr>
            <a:normAutofit fontScale="70000" lnSpcReduction="20000"/>
          </a:bodyPr>
          <a:lstStyle/>
          <a:p>
            <a:r>
              <a:rPr lang="uk-UA" dirty="0" smtClean="0"/>
              <a:t>Перед </a:t>
            </a:r>
            <a:r>
              <a:rPr lang="uk-UA" dirty="0"/>
              <a:t>вивченням теми вчитель друкує </a:t>
            </a:r>
            <a:r>
              <a:rPr lang="uk-UA" b="1" dirty="0"/>
              <a:t>оголошення</a:t>
            </a:r>
            <a:r>
              <a:rPr lang="uk-UA" dirty="0"/>
              <a:t> про тему тижня, і діти приносять на цю тему оранжеві фрукти, овочі, іграшки, предмети, приходять в оранжевому одязі</a:t>
            </a:r>
            <a:r>
              <a:rPr lang="uk-UA" dirty="0" smtClean="0"/>
              <a:t>.</a:t>
            </a:r>
          </a:p>
          <a:p>
            <a:r>
              <a:rPr lang="uk-UA" b="1" dirty="0"/>
              <a:t>Оформлення класу: </a:t>
            </a:r>
            <a:endParaRPr lang="uk-UA" dirty="0"/>
          </a:p>
          <a:p>
            <a:r>
              <a:rPr lang="uk-UA" dirty="0" smtClean="0"/>
              <a:t>на </a:t>
            </a:r>
            <a:r>
              <a:rPr lang="uk-UA" dirty="0"/>
              <a:t>великих підносах або у кошиках викладаються овочі і фрукти; </a:t>
            </a:r>
          </a:p>
          <a:p>
            <a:r>
              <a:rPr lang="uk-UA" dirty="0" smtClean="0"/>
              <a:t>окремо </a:t>
            </a:r>
            <a:r>
              <a:rPr lang="uk-UA" dirty="0"/>
              <a:t>на поличках виставляються іграшки;</a:t>
            </a:r>
          </a:p>
          <a:p>
            <a:r>
              <a:rPr lang="uk-UA" dirty="0" smtClean="0"/>
              <a:t>вивішується </a:t>
            </a:r>
            <a:r>
              <a:rPr lang="uk-UA" dirty="0"/>
              <a:t>візуальний словничок </a:t>
            </a:r>
          </a:p>
          <a:p>
            <a:r>
              <a:rPr lang="uk-UA" dirty="0" smtClean="0"/>
              <a:t>вивішуються </a:t>
            </a:r>
            <a:r>
              <a:rPr lang="uk-UA" dirty="0"/>
              <a:t>афіші із денними віршами (на рівні очей дитини), із «Оранжевою пісенькою»;</a:t>
            </a:r>
          </a:p>
          <a:p>
            <a:r>
              <a:rPr lang="uk-UA" dirty="0" smtClean="0"/>
              <a:t>на </a:t>
            </a:r>
            <a:r>
              <a:rPr lang="uk-UA" dirty="0"/>
              <a:t>дверях прикріплюється афіша з назвою тижневої теми;</a:t>
            </a:r>
          </a:p>
          <a:p>
            <a:r>
              <a:rPr lang="uk-UA" dirty="0" smtClean="0"/>
              <a:t>оформляється </a:t>
            </a:r>
            <a:r>
              <a:rPr lang="uk-UA" dirty="0"/>
              <a:t>виставка з книжечками легкого читання до даної теми із свобідним доступом для дітей;</a:t>
            </a:r>
          </a:p>
          <a:p>
            <a:r>
              <a:rPr lang="uk-UA" dirty="0" smtClean="0"/>
              <a:t>результати </a:t>
            </a:r>
            <a:r>
              <a:rPr lang="uk-UA" dirty="0"/>
              <a:t>групової роботи також вивішуються на видному місці.</a:t>
            </a:r>
          </a:p>
          <a:p>
            <a:r>
              <a:rPr lang="uk-UA" sz="2100" b="1" dirty="0"/>
              <a:t>Читання. </a:t>
            </a:r>
            <a:r>
              <a:rPr lang="uk-UA" dirty="0" smtClean="0"/>
              <a:t>Різних </a:t>
            </a:r>
            <a:r>
              <a:rPr lang="uk-UA" dirty="0"/>
              <a:t>книжечок легкого читання має бути досить на вибір</a:t>
            </a:r>
            <a:r>
              <a:rPr lang="uk-UA" dirty="0" smtClean="0"/>
              <a:t>.</a:t>
            </a:r>
          </a:p>
          <a:p>
            <a:r>
              <a:rPr lang="uk-UA" dirty="0" smtClean="0"/>
              <a:t> </a:t>
            </a:r>
            <a:r>
              <a:rPr lang="uk-UA" dirty="0"/>
              <a:t>Їх діти читають протягом вивчення теми. </a:t>
            </a:r>
            <a:r>
              <a:rPr lang="uk-UA" dirty="0" smtClean="0"/>
              <a:t>Що </a:t>
            </a:r>
            <a:r>
              <a:rPr lang="uk-UA" dirty="0"/>
              <a:t>більше книжок прочитала дитина, 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то </a:t>
            </a:r>
            <a:r>
              <a:rPr lang="uk-UA" dirty="0"/>
              <a:t>краще. В кінці книжки можуть бути цікаві завдання на перевірку свідомості читання.</a:t>
            </a:r>
          </a:p>
          <a:p>
            <a:r>
              <a:rPr lang="uk-UA" dirty="0"/>
              <a:t>Добре запровадити кожного дня «тихе читання» по 10 хвилин, 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під </a:t>
            </a:r>
            <a:r>
              <a:rPr lang="uk-UA" dirty="0"/>
              <a:t>час якого діти читають свої художні книжечки і книжечки легкого читання до </a:t>
            </a:r>
            <a:r>
              <a:rPr lang="uk-UA" dirty="0" smtClean="0"/>
              <a:t>теми</a:t>
            </a:r>
          </a:p>
          <a:p>
            <a:pPr marL="0" indent="0">
              <a:buNone/>
            </a:pPr>
            <a:r>
              <a:rPr lang="uk-UA" dirty="0" smtClean="0"/>
              <a:t> </a:t>
            </a:r>
            <a:r>
              <a:rPr lang="uk-UA" dirty="0"/>
              <a:t>(вчитель в цей час також </a:t>
            </a:r>
            <a:r>
              <a:rPr lang="uk-UA" dirty="0" smtClean="0"/>
              <a:t>читає </a:t>
            </a:r>
            <a:r>
              <a:rPr lang="uk-UA" dirty="0"/>
              <a:t>свою книжку</a:t>
            </a:r>
            <a:r>
              <a:rPr lang="uk-UA" dirty="0" smtClean="0"/>
              <a:t>!).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0928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67050" y="1788160"/>
            <a:ext cx="8593667" cy="4539324"/>
          </a:xfrm>
        </p:spPr>
        <p:txBody>
          <a:bodyPr/>
          <a:lstStyle/>
          <a:p>
            <a:pPr marL="0" indent="0">
              <a:buNone/>
            </a:pPr>
            <a:r>
              <a:rPr lang="uk-UA" b="1" dirty="0" err="1" smtClean="0">
                <a:solidFill>
                  <a:srgbClr val="840000"/>
                </a:solidFill>
              </a:rPr>
              <a:t>Едукація</a:t>
            </a:r>
            <a:r>
              <a:rPr lang="uk-UA" dirty="0" smtClean="0"/>
              <a:t> </a:t>
            </a:r>
            <a:r>
              <a:rPr lang="uk-UA" dirty="0"/>
              <a:t>= виховання + навчання + розвиток  </a:t>
            </a:r>
            <a:endParaRPr lang="uk-UA" dirty="0" smtClean="0"/>
          </a:p>
          <a:p>
            <a:pPr marL="0" indent="0">
              <a:buNone/>
            </a:pPr>
            <a:r>
              <a:rPr lang="uk-UA" b="1" dirty="0"/>
              <a:t> </a:t>
            </a:r>
            <a:endParaRPr lang="uk-UA" b="1" dirty="0" smtClean="0"/>
          </a:p>
          <a:p>
            <a:pPr marL="0" indent="0">
              <a:buNone/>
              <a:tabLst>
                <a:tab pos="2598738" algn="l"/>
              </a:tabLst>
            </a:pPr>
            <a:r>
              <a:rPr lang="uk-UA" dirty="0" smtClean="0"/>
              <a:t>  У світі		      В Україні</a:t>
            </a: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b="1" dirty="0" err="1">
                <a:solidFill>
                  <a:srgbClr val="FF6116"/>
                </a:solidFill>
              </a:rPr>
              <a:t>Education</a:t>
            </a:r>
            <a:r>
              <a:rPr lang="uk-UA" b="1" dirty="0">
                <a:solidFill>
                  <a:srgbClr val="FF6116"/>
                </a:solidFill>
              </a:rPr>
              <a:t> </a:t>
            </a:r>
            <a:r>
              <a:rPr lang="uk-UA" dirty="0"/>
              <a:t>(від лат. „вирощення”) – виховання всебічно розвиненої, гармонічної особистості</a:t>
            </a:r>
          </a:p>
          <a:p>
            <a:pPr marL="0" indent="0">
              <a:buNone/>
            </a:pPr>
            <a:r>
              <a:rPr lang="uk-UA" dirty="0"/>
              <a:t> 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rgbClr val="FF6116"/>
                </a:solidFill>
              </a:rPr>
              <a:t>Інтеграція</a:t>
            </a:r>
            <a:r>
              <a:rPr lang="uk-UA" dirty="0" smtClean="0">
                <a:solidFill>
                  <a:srgbClr val="FF6116"/>
                </a:solidFill>
              </a:rPr>
              <a:t> </a:t>
            </a:r>
            <a:r>
              <a:rPr lang="uk-UA" dirty="0" smtClean="0"/>
              <a:t>(</a:t>
            </a:r>
            <a:r>
              <a:rPr lang="uk-UA" dirty="0"/>
              <a:t>від лат. „</a:t>
            </a:r>
            <a:r>
              <a:rPr lang="en-US" dirty="0"/>
              <a:t>integration”) – „</a:t>
            </a:r>
            <a:r>
              <a:rPr lang="uk-UA" dirty="0"/>
              <a:t>відновлення”, „поповнення”, „цілий</a:t>
            </a:r>
            <a:r>
              <a:rPr lang="uk-UA" dirty="0" smtClean="0"/>
              <a:t>”.  </a:t>
            </a:r>
            <a:r>
              <a:rPr lang="uk-UA" dirty="0"/>
              <a:t>Єдність усіх елементів та процесів, пошук шляхів об’єднання </a:t>
            </a:r>
            <a:r>
              <a:rPr lang="uk-UA" dirty="0" smtClean="0"/>
              <a:t>розрізнених </a:t>
            </a:r>
            <a:r>
              <a:rPr lang="uk-UA" dirty="0"/>
              <a:t>елементів</a:t>
            </a:r>
          </a:p>
          <a:p>
            <a:endParaRPr lang="uk-UA" dirty="0"/>
          </a:p>
        </p:txBody>
      </p:sp>
      <p:pic>
        <p:nvPicPr>
          <p:cNvPr id="4" name="Місце для вмісту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248" y="5928047"/>
            <a:ext cx="2339752" cy="9252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27484"/>
            <a:ext cx="9927771" cy="530516"/>
          </a:xfrm>
          <a:prstGeom prst="rect">
            <a:avLst/>
          </a:prstGeom>
        </p:spPr>
      </p:pic>
      <p:sp>
        <p:nvSpPr>
          <p:cNvPr id="2" name="Стрілка вгору 1"/>
          <p:cNvSpPr/>
          <p:nvPr/>
        </p:nvSpPr>
        <p:spPr>
          <a:xfrm>
            <a:off x="1219200" y="2159000"/>
            <a:ext cx="152400" cy="482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ава фігурна дужка 5"/>
          <p:cNvSpPr/>
          <p:nvPr/>
        </p:nvSpPr>
        <p:spPr>
          <a:xfrm rot="5400000">
            <a:off x="4445001" y="20563"/>
            <a:ext cx="321733" cy="4487335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Стрілка вгору 7"/>
          <p:cNvSpPr/>
          <p:nvPr/>
        </p:nvSpPr>
        <p:spPr>
          <a:xfrm>
            <a:off x="4538134" y="2499001"/>
            <a:ext cx="152399" cy="2413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42" name="Picture 2" descr="Пов’язане зображенн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05188" y="447812"/>
            <a:ext cx="1886812" cy="346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03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b="1" dirty="0">
                <a:solidFill>
                  <a:srgbClr val="840000"/>
                </a:solidFill>
                <a:latin typeface="+mn-lt"/>
                <a:ea typeface="+mn-ea"/>
                <a:cs typeface="+mn-cs"/>
              </a:rPr>
              <a:t>Усна </a:t>
            </a:r>
            <a:r>
              <a:rPr lang="uk-UA" sz="3200" b="1" dirty="0" smtClean="0">
                <a:solidFill>
                  <a:srgbClr val="840000"/>
                </a:solidFill>
                <a:latin typeface="+mn-lt"/>
                <a:ea typeface="+mn-ea"/>
                <a:cs typeface="+mn-cs"/>
              </a:rPr>
              <a:t>лічба</a:t>
            </a:r>
            <a:br>
              <a:rPr lang="uk-UA" sz="3200" b="1" dirty="0" smtClean="0">
                <a:solidFill>
                  <a:srgbClr val="840000"/>
                </a:solidFill>
                <a:latin typeface="+mn-lt"/>
                <a:ea typeface="+mn-ea"/>
                <a:cs typeface="+mn-cs"/>
              </a:rPr>
            </a:br>
            <a:endParaRPr lang="uk-UA" sz="2000" b="1" dirty="0">
              <a:solidFill>
                <a:srgbClr val="84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 descr="E:\Документы\оранжеве, 1 кл\Оранжеве, руде, помаранчеве\Додатки\фотографії\IMG_074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08156" y="1968320"/>
            <a:ext cx="4488182" cy="3462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E:\Документы\оранжеве, 1 кл\Оранжеве, руде, помаранчеве\Додатки\фотографії\IMG_075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42887" y="1057275"/>
            <a:ext cx="4929187" cy="336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E:\Документы\оранжеве, 1 кл\Оранжеве, руде, помаранчеве\Додатки\фотографії\IMG_074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00497" y="3528118"/>
            <a:ext cx="3269932" cy="290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Місце для вмісту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248" y="5928047"/>
            <a:ext cx="2339752" cy="9252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27484"/>
            <a:ext cx="9927771" cy="53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31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8" t="29965" r="69247" b="34910"/>
          <a:stretch/>
        </p:blipFill>
        <p:spPr>
          <a:xfrm>
            <a:off x="1357312" y="765174"/>
            <a:ext cx="4214813" cy="57367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b="1" dirty="0">
                <a:solidFill>
                  <a:srgbClr val="840000"/>
                </a:solidFill>
                <a:latin typeface="+mn-lt"/>
                <a:ea typeface="+mn-ea"/>
                <a:cs typeface="+mn-cs"/>
              </a:rPr>
              <a:t>АФІША </a:t>
            </a:r>
            <a:r>
              <a:rPr lang="pl-PL" sz="3200" b="1" dirty="0">
                <a:solidFill>
                  <a:srgbClr val="840000"/>
                </a:solidFill>
                <a:latin typeface="+mn-lt"/>
                <a:ea typeface="+mn-ea"/>
                <a:cs typeface="+mn-cs"/>
              </a:rPr>
              <a:t>„</a:t>
            </a:r>
            <a:r>
              <a:rPr lang="uk-UA" sz="3200" b="1" dirty="0">
                <a:solidFill>
                  <a:srgbClr val="840000"/>
                </a:solidFill>
                <a:latin typeface="+mn-lt"/>
                <a:ea typeface="+mn-ea"/>
                <a:cs typeface="+mn-cs"/>
              </a:rPr>
              <a:t>РАХУВАЛА БІЛКА</a:t>
            </a:r>
            <a:r>
              <a:rPr lang="pl-PL" sz="3200" b="1" dirty="0">
                <a:solidFill>
                  <a:srgbClr val="840000"/>
                </a:solidFill>
                <a:latin typeface="+mn-lt"/>
                <a:ea typeface="+mn-ea"/>
                <a:cs typeface="+mn-cs"/>
              </a:rPr>
              <a:t>”</a:t>
            </a:r>
            <a:endParaRPr lang="uk-UA" sz="3200" b="1" dirty="0">
              <a:solidFill>
                <a:srgbClr val="84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146" name="Picture 2" descr="Результат пошуку зображень за запитом &quot;белка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257" y="2079946"/>
            <a:ext cx="4762500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Місце для вмісту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248" y="5928047"/>
            <a:ext cx="2339752" cy="9252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27484"/>
            <a:ext cx="9927771" cy="53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6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1994" y="182426"/>
            <a:ext cx="8610600" cy="1293028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840000"/>
                </a:solidFill>
                <a:latin typeface="+mn-lt"/>
                <a:ea typeface="+mn-ea"/>
                <a:cs typeface="+mn-cs"/>
              </a:rPr>
              <a:t>Словничок </a:t>
            </a:r>
            <a:r>
              <a:rPr lang="pl-PL" sz="3200" b="1" dirty="0" smtClean="0">
                <a:solidFill>
                  <a:srgbClr val="840000"/>
                </a:solidFill>
              </a:rPr>
              <a:t>„</a:t>
            </a:r>
            <a:r>
              <a:rPr lang="ru-RU" sz="3200" b="1" dirty="0" smtClean="0">
                <a:solidFill>
                  <a:srgbClr val="840000"/>
                </a:solidFill>
              </a:rPr>
              <a:t>ТВАРИНИ </a:t>
            </a:r>
            <a:r>
              <a:rPr lang="ru-RU" sz="3200" b="1" dirty="0">
                <a:solidFill>
                  <a:srgbClr val="840000"/>
                </a:solidFill>
              </a:rPr>
              <a:t>І </a:t>
            </a:r>
            <a:r>
              <a:rPr lang="ru-RU" sz="3200" b="1" dirty="0" smtClean="0">
                <a:solidFill>
                  <a:srgbClr val="840000"/>
                </a:solidFill>
              </a:rPr>
              <a:t>ПЛОДИ</a:t>
            </a:r>
            <a:r>
              <a:rPr lang="pl-PL" sz="3200" b="1" dirty="0" smtClean="0">
                <a:solidFill>
                  <a:srgbClr val="840000"/>
                </a:solidFill>
              </a:rPr>
              <a:t>”</a:t>
            </a:r>
            <a:endParaRPr lang="uk-UA" sz="3200" b="1" dirty="0">
              <a:solidFill>
                <a:srgbClr val="84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Місце для вмісту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248" y="5928047"/>
            <a:ext cx="2339752" cy="9252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27484"/>
            <a:ext cx="9927771" cy="5305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5809" t="18398" r="2184" b="36180"/>
          <a:stretch/>
        </p:blipFill>
        <p:spPr>
          <a:xfrm>
            <a:off x="-1208" y="1480142"/>
            <a:ext cx="12193208" cy="432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5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Результат пошуку зображень за запитом &quot;оранжевый микрофон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770" y="1442568"/>
            <a:ext cx="12763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5174" y="455025"/>
            <a:ext cx="8610600" cy="1293028"/>
          </a:xfrm>
        </p:spPr>
        <p:txBody>
          <a:bodyPr>
            <a:normAutofit/>
          </a:bodyPr>
          <a:lstStyle/>
          <a:p>
            <a:r>
              <a:rPr lang="uk-UA" sz="3200" b="1" dirty="0">
                <a:solidFill>
                  <a:srgbClr val="840000"/>
                </a:solidFill>
                <a:latin typeface="+mn-lt"/>
                <a:ea typeface="+mn-ea"/>
                <a:cs typeface="+mn-cs"/>
              </a:rPr>
              <a:t>Оранжева пісенька</a:t>
            </a: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9" t="1168" r="26401" b="55320"/>
          <a:stretch/>
        </p:blipFill>
        <p:spPr>
          <a:xfrm>
            <a:off x="947853" y="1497674"/>
            <a:ext cx="2974111" cy="4665828"/>
          </a:xfrm>
          <a:prstGeom prst="rect">
            <a:avLst/>
          </a:prstGeom>
        </p:spPr>
      </p:pic>
      <p:pic>
        <p:nvPicPr>
          <p:cNvPr id="6" name="Місце для вмісту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248" y="5928047"/>
            <a:ext cx="2339752" cy="9252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27484"/>
            <a:ext cx="9927771" cy="530516"/>
          </a:xfrm>
          <a:prstGeom prst="rect">
            <a:avLst/>
          </a:prstGeom>
        </p:spPr>
      </p:pic>
      <p:pic>
        <p:nvPicPr>
          <p:cNvPr id="8" name="Місце для вмісту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0" t="45379" r="24192" b="19819"/>
          <a:stretch/>
        </p:blipFill>
        <p:spPr>
          <a:xfrm>
            <a:off x="4523322" y="1964596"/>
            <a:ext cx="3151712" cy="3731985"/>
          </a:xfrm>
          <a:prstGeom prst="rect">
            <a:avLst/>
          </a:prstGeom>
        </p:spPr>
      </p:pic>
      <p:pic>
        <p:nvPicPr>
          <p:cNvPr id="9" name="Місце для вмісту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0" t="80376" r="24192"/>
          <a:stretch/>
        </p:blipFill>
        <p:spPr>
          <a:xfrm>
            <a:off x="8276392" y="2778385"/>
            <a:ext cx="3151712" cy="210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6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4913" y="342900"/>
            <a:ext cx="4062526" cy="3592512"/>
          </a:xfrm>
          <a:prstGeom prst="rect">
            <a:avLst/>
          </a:prstGeom>
          <a:noFill/>
          <a:ln w="57150"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0409" y="4049566"/>
            <a:ext cx="3628704" cy="2543176"/>
          </a:xfrm>
          <a:prstGeom prst="rect">
            <a:avLst/>
          </a:prstGeom>
          <a:noFill/>
          <a:ln w="57150"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6022" y="636585"/>
            <a:ext cx="4165824" cy="814388"/>
          </a:xfrm>
        </p:spPr>
        <p:txBody>
          <a:bodyPr>
            <a:normAutofit/>
          </a:bodyPr>
          <a:lstStyle/>
          <a:p>
            <a:r>
              <a:rPr lang="uk-UA" sz="3200" b="1" dirty="0">
                <a:solidFill>
                  <a:srgbClr val="840000"/>
                </a:solidFill>
                <a:latin typeface="+mn-lt"/>
                <a:ea typeface="+mn-ea"/>
                <a:cs typeface="+mn-cs"/>
              </a:rPr>
              <a:t>Знайди когось</a:t>
            </a:r>
          </a:p>
        </p:txBody>
      </p:sp>
      <p:graphicFrame>
        <p:nvGraphicFramePr>
          <p:cNvPr id="27" name="Місце для вмісту 2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2468615"/>
              </p:ext>
            </p:extLst>
          </p:nvPr>
        </p:nvGraphicFramePr>
        <p:xfrm>
          <a:off x="6400800" y="1337561"/>
          <a:ext cx="4914899" cy="30557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97874"/>
                <a:gridCol w="1519151"/>
                <a:gridCol w="1697874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effectLst/>
                        </a:rPr>
                        <a:t>оранжеву  </a:t>
                      </a:r>
                      <a:r>
                        <a:rPr lang="uk-UA" sz="1800" dirty="0">
                          <a:effectLst/>
                        </a:rPr>
                        <a:t>спідницю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440" marR="60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оранжеві  штани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440" marR="60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оранжевий  светер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440" marR="60440" marT="0" marB="0"/>
                </a:tc>
              </a:tr>
              <a:tr h="2508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440" marR="60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440" marR="60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440" marR="60440" marT="0" marB="0"/>
                </a:tc>
              </a:tr>
              <a:tr h="6185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оранжеві  шкарпетки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440" marR="60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оранжеву  сукню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440" marR="60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оранжеву  футболку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440" marR="60440" marT="0" marB="0"/>
                </a:tc>
              </a:tr>
              <a:tr h="1546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 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440" marR="60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 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440" marR="60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440" marR="60440" marT="0" marB="0"/>
                </a:tc>
              </a:tr>
              <a:tr h="6958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оранжеву  сорочку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440" marR="60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оранжеві колготки</a:t>
                      </a:r>
                      <a:endParaRPr lang="uk-UA" sz="1200">
                        <a:solidFill>
                          <a:srgbClr val="E36C0A"/>
                        </a:solidFill>
                        <a:effectLst/>
                        <a:latin typeface="Arial Narrow"/>
                        <a:ea typeface="Times New Roman"/>
                      </a:endParaRPr>
                    </a:p>
                  </a:txBody>
                  <a:tcPr marL="60440" marR="60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  </a:t>
                      </a:r>
                      <a:endParaRPr lang="uk-UA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оранжеві  гумки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440" marR="60440" marT="0" marB="0"/>
                </a:tc>
              </a:tr>
              <a:tr h="2445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440" marR="60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440" marR="6044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 </a:t>
                      </a:r>
                      <a:endParaRPr lang="uk-UA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440" marR="60440" marT="0" marB="0"/>
                </a:tc>
              </a:tr>
            </a:tbl>
          </a:graphicData>
        </a:graphic>
      </p:graphicFrame>
      <p:pic>
        <p:nvPicPr>
          <p:cNvPr id="4" name="Рисунок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5861" y="3533178"/>
            <a:ext cx="3542511" cy="2857501"/>
          </a:xfrm>
          <a:prstGeom prst="rect">
            <a:avLst/>
          </a:prstGeom>
          <a:noFill/>
          <a:ln w="57150">
            <a:noFill/>
          </a:ln>
        </p:spPr>
      </p:pic>
      <p:sp>
        <p:nvSpPr>
          <p:cNvPr id="2066" name="AutoShape 36"/>
          <p:cNvSpPr>
            <a:spLocks noChangeAspect="1" noChangeArrowheads="1"/>
          </p:cNvSpPr>
          <p:nvPr/>
        </p:nvSpPr>
        <p:spPr bwMode="auto">
          <a:xfrm>
            <a:off x="3325813" y="2193925"/>
            <a:ext cx="16002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67" name="AutoShape 35"/>
          <p:cNvSpPr>
            <a:spLocks noChangeAspect="1" noChangeArrowheads="1"/>
          </p:cNvSpPr>
          <p:nvPr/>
        </p:nvSpPr>
        <p:spPr bwMode="auto">
          <a:xfrm>
            <a:off x="3325813" y="2193925"/>
            <a:ext cx="16002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69" name="Місце для вмісту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248" y="5928047"/>
            <a:ext cx="2339752" cy="925265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27484"/>
            <a:ext cx="9927771" cy="53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4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uk-UA" sz="3200" b="1" dirty="0">
                <a:solidFill>
                  <a:srgbClr val="840000"/>
                </a:solidFill>
                <a:latin typeface="+mn-lt"/>
                <a:ea typeface="+mn-ea"/>
                <a:cs typeface="+mn-cs"/>
              </a:rPr>
              <a:t>ГРУПУВАННЯ СЛІВ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5352" y="482210"/>
            <a:ext cx="4186776" cy="2861064"/>
          </a:xfrm>
          <a:prstGeom prst="rect">
            <a:avLst/>
          </a:prstGeom>
          <a:noFill/>
          <a:ln w="57150">
            <a:noFill/>
          </a:ln>
        </p:spPr>
      </p:pic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705" y="1760362"/>
            <a:ext cx="4452222" cy="3397426"/>
          </a:xfrm>
          <a:prstGeom prst="rect">
            <a:avLst/>
          </a:prstGeom>
          <a:noFill/>
          <a:ln w="57150">
            <a:noFill/>
          </a:ln>
        </p:spPr>
      </p:pic>
      <p:pic>
        <p:nvPicPr>
          <p:cNvPr id="6" name="Рисунок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95659" y="3168793"/>
            <a:ext cx="4457084" cy="3046144"/>
          </a:xfrm>
          <a:prstGeom prst="rect">
            <a:avLst/>
          </a:prstGeom>
          <a:noFill/>
          <a:ln w="57150">
            <a:noFill/>
          </a:ln>
        </p:spPr>
      </p:pic>
      <p:pic>
        <p:nvPicPr>
          <p:cNvPr id="10" name="Місце для вмісту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248" y="5928047"/>
            <a:ext cx="2339752" cy="9252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27484"/>
            <a:ext cx="9927771" cy="53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9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248" y="5928047"/>
            <a:ext cx="2339752" cy="9252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27484"/>
            <a:ext cx="9927771" cy="5305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82297" y="503398"/>
            <a:ext cx="10343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40000"/>
                </a:solidFill>
              </a:rPr>
              <a:t>НАВЧАЮЧИСЬ - УЧУ</a:t>
            </a:r>
            <a:endParaRPr lang="uk-UA" sz="3200" dirty="0">
              <a:solidFill>
                <a:srgbClr val="84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231" y="1317953"/>
            <a:ext cx="2822349" cy="4189515"/>
          </a:xfrm>
          <a:prstGeom prst="rect">
            <a:avLst/>
          </a:prstGeom>
          <a:ln w="57150"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46" y="1056013"/>
            <a:ext cx="3415579" cy="2585079"/>
          </a:xfrm>
          <a:prstGeom prst="rect">
            <a:avLst/>
          </a:prstGeom>
          <a:ln w="57150"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603" y="1565083"/>
            <a:ext cx="4402492" cy="3346130"/>
          </a:xfrm>
          <a:prstGeom prst="rect">
            <a:avLst/>
          </a:prstGeom>
          <a:ln w="57150"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72" y="3990251"/>
            <a:ext cx="2820999" cy="2337233"/>
          </a:xfrm>
          <a:prstGeom prst="rect">
            <a:avLst/>
          </a:prstGeom>
          <a:ln w="57150"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173" y="4327576"/>
            <a:ext cx="2668168" cy="2312801"/>
          </a:xfrm>
          <a:prstGeom prst="rect">
            <a:avLst/>
          </a:prstGeom>
          <a:ln w="57150">
            <a:noFill/>
          </a:ln>
        </p:spPr>
      </p:pic>
    </p:spTree>
    <p:extLst>
      <p:ext uri="{BB962C8B-B14F-4D97-AF65-F5344CB8AC3E}">
        <p14:creationId xmlns:p14="http://schemas.microsoft.com/office/powerpoint/2010/main" val="141434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099" y="3261588"/>
            <a:ext cx="2160682" cy="2774709"/>
          </a:xfrm>
          <a:prstGeom prst="rect">
            <a:avLst/>
          </a:prstGeom>
          <a:ln w="57150">
            <a:noFill/>
          </a:ln>
        </p:spPr>
      </p:pic>
      <p:pic>
        <p:nvPicPr>
          <p:cNvPr id="4" name="Місце для вмісту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248" y="5928047"/>
            <a:ext cx="2339752" cy="9252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27484"/>
            <a:ext cx="9927771" cy="5305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94718" y="756258"/>
            <a:ext cx="4754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840000"/>
                </a:solidFill>
              </a:rPr>
              <a:t>МОРКВА ПІД ЛУПОЮ</a:t>
            </a:r>
            <a:endParaRPr lang="uk-UA" sz="3200" dirty="0">
              <a:solidFill>
                <a:srgbClr val="84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54" y="848265"/>
            <a:ext cx="2956882" cy="1953963"/>
          </a:xfrm>
          <a:prstGeom prst="rect">
            <a:avLst/>
          </a:prstGeom>
          <a:ln w="57150">
            <a:noFill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976" y="1825246"/>
            <a:ext cx="5196897" cy="4169397"/>
          </a:xfrm>
          <a:prstGeom prst="rect">
            <a:avLst/>
          </a:prstGeom>
          <a:ln w="57150">
            <a:noFill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6" y="3392129"/>
            <a:ext cx="3669816" cy="2778743"/>
          </a:xfrm>
          <a:prstGeom prst="rect">
            <a:avLst/>
          </a:prstGeom>
          <a:ln w="57150">
            <a:noFill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060" y="466518"/>
            <a:ext cx="3668760" cy="2776518"/>
          </a:xfrm>
          <a:prstGeom prst="rect">
            <a:avLst/>
          </a:prstGeom>
          <a:ln w="57150">
            <a:noFill/>
          </a:ln>
        </p:spPr>
      </p:pic>
    </p:spTree>
    <p:extLst>
      <p:ext uri="{BB962C8B-B14F-4D97-AF65-F5344CB8AC3E}">
        <p14:creationId xmlns:p14="http://schemas.microsoft.com/office/powerpoint/2010/main" val="379469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574" y="1389557"/>
            <a:ext cx="4257235" cy="3219461"/>
          </a:xfrm>
          <a:prstGeom prst="rect">
            <a:avLst/>
          </a:prstGeom>
          <a:ln w="57150">
            <a:noFill/>
          </a:ln>
        </p:spPr>
      </p:pic>
      <p:pic>
        <p:nvPicPr>
          <p:cNvPr id="4" name="Місце для вмісту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248" y="5928047"/>
            <a:ext cx="2339752" cy="9252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27484"/>
            <a:ext cx="9927771" cy="5305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63884" y="503398"/>
            <a:ext cx="6451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40000"/>
                </a:solidFill>
              </a:rPr>
              <a:t>Г</a:t>
            </a:r>
            <a:r>
              <a:rPr lang="uk-UA" sz="3200" b="1" dirty="0" smtClean="0">
                <a:solidFill>
                  <a:srgbClr val="840000"/>
                </a:solidFill>
              </a:rPr>
              <a:t>ОЙДАЛКА З МОРКВИ</a:t>
            </a:r>
            <a:endParaRPr lang="uk-UA" sz="3200" dirty="0">
              <a:solidFill>
                <a:srgbClr val="84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97" y="659825"/>
            <a:ext cx="3775723" cy="2853813"/>
          </a:xfrm>
          <a:prstGeom prst="rect">
            <a:avLst/>
          </a:prstGeom>
          <a:ln w="57150"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96" y="3749867"/>
            <a:ext cx="3753299" cy="2842875"/>
          </a:xfrm>
          <a:prstGeom prst="rect">
            <a:avLst/>
          </a:prstGeom>
          <a:ln w="57150"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245" y="1676493"/>
            <a:ext cx="2989007" cy="4251554"/>
          </a:xfrm>
          <a:prstGeom prst="rect">
            <a:avLst/>
          </a:prstGeom>
          <a:ln w="57150">
            <a:noFill/>
          </a:ln>
        </p:spPr>
      </p:pic>
    </p:spTree>
    <p:extLst>
      <p:ext uri="{BB962C8B-B14F-4D97-AF65-F5344CB8AC3E}">
        <p14:creationId xmlns:p14="http://schemas.microsoft.com/office/powerpoint/2010/main" val="320896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5" y="3586950"/>
            <a:ext cx="4011001" cy="2716941"/>
          </a:xfrm>
          <a:prstGeom prst="rect">
            <a:avLst/>
          </a:prstGeom>
          <a:ln w="57150"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30" y="322312"/>
            <a:ext cx="2595720" cy="3139418"/>
          </a:xfrm>
          <a:prstGeom prst="rect">
            <a:avLst/>
          </a:prstGeom>
          <a:ln w="57150"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27484"/>
            <a:ext cx="9927771" cy="5305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64388" y="312165"/>
            <a:ext cx="5640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840000"/>
                </a:solidFill>
              </a:rPr>
              <a:t>ПРИРОДНІ БАРВНИКИ</a:t>
            </a:r>
            <a:endParaRPr lang="uk-UA" sz="3200" b="1" dirty="0">
              <a:solidFill>
                <a:srgbClr val="84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327" y="1099097"/>
            <a:ext cx="3438665" cy="3185476"/>
          </a:xfrm>
          <a:prstGeom prst="rect">
            <a:avLst/>
          </a:prstGeom>
          <a:ln w="57150"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189" y="954134"/>
            <a:ext cx="3451323" cy="5265631"/>
          </a:xfrm>
          <a:prstGeom prst="rect">
            <a:avLst/>
          </a:prstGeom>
          <a:ln w="57150">
            <a:noFill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049" y="3586950"/>
            <a:ext cx="3272813" cy="2485238"/>
          </a:xfrm>
          <a:prstGeom prst="rect">
            <a:avLst/>
          </a:prstGeom>
          <a:ln w="57150">
            <a:noFill/>
          </a:ln>
        </p:spPr>
      </p:pic>
      <p:pic>
        <p:nvPicPr>
          <p:cNvPr id="4" name="Місце для вмісту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248" y="5928047"/>
            <a:ext cx="2339752" cy="92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7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Результат пошуку зображень за запитом &quot;оранжевые бабоч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87" y="255639"/>
            <a:ext cx="4289413" cy="357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230021" y="1788841"/>
            <a:ext cx="7978357" cy="45393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/>
              <a:t> </a:t>
            </a:r>
            <a:r>
              <a:rPr lang="uk-UA" b="1" dirty="0" smtClean="0">
                <a:solidFill>
                  <a:srgbClr val="FF5A14"/>
                </a:solidFill>
              </a:rPr>
              <a:t>Наука </a:t>
            </a:r>
            <a:r>
              <a:rPr lang="uk-UA" dirty="0"/>
              <a:t>– це єдине ціле, а поділ її на окремі </a:t>
            </a:r>
            <a:r>
              <a:rPr lang="uk-UA" dirty="0" smtClean="0"/>
              <a:t>галузі </a:t>
            </a:r>
            <a:r>
              <a:rPr lang="uk-UA" dirty="0"/>
              <a:t>зумовлений лише обмеженістю людського пізнання, а не природною необхідністю.</a:t>
            </a:r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  <a:p>
            <a:pPr marL="0" indent="0">
              <a:buNone/>
            </a:pPr>
            <a:r>
              <a:rPr lang="uk-UA" dirty="0"/>
              <a:t>Усі </a:t>
            </a:r>
            <a:r>
              <a:rPr lang="uk-UA" b="1" dirty="0">
                <a:solidFill>
                  <a:srgbClr val="FF5A14"/>
                </a:solidFill>
              </a:rPr>
              <a:t>знання</a:t>
            </a:r>
            <a:r>
              <a:rPr lang="uk-UA" dirty="0"/>
              <a:t> виростають з одного коріння – </a:t>
            </a:r>
            <a:r>
              <a:rPr lang="uk-UA" b="1" dirty="0">
                <a:solidFill>
                  <a:srgbClr val="FF5A14"/>
                </a:solidFill>
              </a:rPr>
              <a:t>навколишньої дійсності.</a:t>
            </a:r>
            <a:r>
              <a:rPr lang="uk-UA" dirty="0"/>
              <a:t> Вони тісно пов’язані між собою, а тому повинні вивчатися у взаємозв’язках. </a:t>
            </a:r>
          </a:p>
        </p:txBody>
      </p:sp>
      <p:pic>
        <p:nvPicPr>
          <p:cNvPr id="4" name="Місце для вмісту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248" y="5928047"/>
            <a:ext cx="2339752" cy="9252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27484"/>
            <a:ext cx="9927771" cy="530516"/>
          </a:xfrm>
          <a:prstGeom prst="rect">
            <a:avLst/>
          </a:prstGeom>
        </p:spPr>
      </p:pic>
      <p:pic>
        <p:nvPicPr>
          <p:cNvPr id="11268" name="Picture 4" descr="Результат пошуку зображень за запитом &quot;Макс Планк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88" y="1519280"/>
            <a:ext cx="1318076" cy="16344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3586" y="3314730"/>
            <a:ext cx="1955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rgbClr val="FF6116"/>
                </a:solidFill>
              </a:rPr>
              <a:t>Макс Планк</a:t>
            </a:r>
          </a:p>
        </p:txBody>
      </p:sp>
      <p:pic>
        <p:nvPicPr>
          <p:cNvPr id="11270" name="Picture 6" descr="Результат пошуку зображень за запитом &quot;Ян Амос Коменський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24" y="4058503"/>
            <a:ext cx="1321540" cy="16344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3586" y="5692916"/>
            <a:ext cx="1955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rgbClr val="FF6116"/>
                </a:solidFill>
              </a:rPr>
              <a:t>Ян </a:t>
            </a:r>
            <a:r>
              <a:rPr lang="uk-UA" sz="2000" b="1" dirty="0" err="1">
                <a:solidFill>
                  <a:srgbClr val="FF6116"/>
                </a:solidFill>
              </a:rPr>
              <a:t>Амос</a:t>
            </a:r>
            <a:r>
              <a:rPr lang="uk-UA" sz="2000" b="1" dirty="0">
                <a:solidFill>
                  <a:srgbClr val="FF6116"/>
                </a:solidFill>
              </a:rPr>
              <a:t> </a:t>
            </a:r>
            <a:endParaRPr lang="uk-UA" sz="2000" b="1" dirty="0" smtClean="0">
              <a:solidFill>
                <a:srgbClr val="FF6116"/>
              </a:solidFill>
            </a:endParaRPr>
          </a:p>
          <a:p>
            <a:r>
              <a:rPr lang="uk-UA" sz="2000" b="1" dirty="0" err="1" smtClean="0">
                <a:solidFill>
                  <a:srgbClr val="FF6116"/>
                </a:solidFill>
              </a:rPr>
              <a:t>Коменський</a:t>
            </a:r>
            <a:endParaRPr lang="uk-UA" sz="2000" b="1" dirty="0">
              <a:solidFill>
                <a:srgbClr val="FF61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29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27484"/>
            <a:ext cx="9927771" cy="5305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82297" y="503398"/>
            <a:ext cx="10343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40000"/>
                </a:solidFill>
              </a:rPr>
              <a:t>МОРКВЯНИЙ САЛАТ</a:t>
            </a:r>
            <a:endParaRPr lang="uk-UA" sz="3200" dirty="0">
              <a:solidFill>
                <a:srgbClr val="84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81" y="1152014"/>
            <a:ext cx="3272474" cy="2477731"/>
          </a:xfrm>
          <a:prstGeom prst="rect">
            <a:avLst/>
          </a:prstGeom>
          <a:ln w="57150"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751" y="1152014"/>
            <a:ext cx="3217967" cy="2482098"/>
          </a:xfrm>
          <a:prstGeom prst="rect">
            <a:avLst/>
          </a:prstGeom>
          <a:ln w="57150"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010" y="1187585"/>
            <a:ext cx="3225053" cy="2442160"/>
          </a:xfrm>
          <a:prstGeom prst="rect">
            <a:avLst/>
          </a:prstGeom>
          <a:ln w="57150"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2" y="3758508"/>
            <a:ext cx="3032882" cy="2477731"/>
          </a:xfrm>
          <a:prstGeom prst="rect">
            <a:avLst/>
          </a:prstGeom>
          <a:ln w="57150"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610" y="3727025"/>
            <a:ext cx="3213637" cy="2439337"/>
          </a:xfrm>
          <a:prstGeom prst="rect">
            <a:avLst/>
          </a:prstGeom>
          <a:ln w="57150"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096" y="3870071"/>
            <a:ext cx="2182761" cy="2426580"/>
          </a:xfrm>
          <a:prstGeom prst="rect">
            <a:avLst/>
          </a:prstGeom>
          <a:ln w="57150"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27" y="3831796"/>
            <a:ext cx="2135122" cy="2442625"/>
          </a:xfrm>
          <a:prstGeom prst="rect">
            <a:avLst/>
          </a:prstGeom>
          <a:ln w="57150">
            <a:noFill/>
          </a:ln>
        </p:spPr>
      </p:pic>
      <p:pic>
        <p:nvPicPr>
          <p:cNvPr id="4" name="Місце для вмісту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248" y="5928047"/>
            <a:ext cx="2339752" cy="92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5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248" y="5928047"/>
            <a:ext cx="2339752" cy="9252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27484"/>
            <a:ext cx="9927771" cy="5305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99124" y="1088173"/>
            <a:ext cx="10343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40000"/>
                </a:solidFill>
              </a:rPr>
              <a:t>СМАЧНОГО!</a:t>
            </a:r>
            <a:endParaRPr lang="uk-UA" sz="3200" dirty="0">
              <a:solidFill>
                <a:srgbClr val="84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48" y="874847"/>
            <a:ext cx="4620532" cy="3831661"/>
          </a:xfrm>
          <a:prstGeom prst="rect">
            <a:avLst/>
          </a:prstGeom>
          <a:ln w="57150"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820" y="3085747"/>
            <a:ext cx="5512154" cy="3304932"/>
          </a:xfrm>
          <a:prstGeom prst="rect">
            <a:avLst/>
          </a:prstGeom>
          <a:ln w="57150"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788" y="986551"/>
            <a:ext cx="3767963" cy="3608254"/>
          </a:xfrm>
          <a:prstGeom prst="rect">
            <a:avLst/>
          </a:prstGeom>
          <a:ln w="57150">
            <a:noFill/>
          </a:ln>
        </p:spPr>
      </p:pic>
    </p:spTree>
    <p:extLst>
      <p:ext uri="{BB962C8B-B14F-4D97-AF65-F5344CB8AC3E}">
        <p14:creationId xmlns:p14="http://schemas.microsoft.com/office/powerpoint/2010/main" val="129437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248" y="5928047"/>
            <a:ext cx="2339752" cy="9252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27484"/>
            <a:ext cx="9927771" cy="5305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18214" y="583514"/>
            <a:ext cx="60938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840000"/>
                </a:solidFill>
              </a:rPr>
              <a:t>Автор</a:t>
            </a:r>
            <a:r>
              <a:rPr lang="en-US" sz="3200" b="1" dirty="0" smtClean="0">
                <a:solidFill>
                  <a:srgbClr val="840000"/>
                </a:solidFill>
              </a:rPr>
              <a:t>:</a:t>
            </a:r>
            <a:endParaRPr lang="ru-RU" sz="3200" b="1" dirty="0" smtClean="0">
              <a:solidFill>
                <a:srgbClr val="840000"/>
              </a:solidFill>
            </a:endParaRPr>
          </a:p>
          <a:p>
            <a:r>
              <a:rPr lang="ru-RU" sz="2000" dirty="0" smtClean="0">
                <a:solidFill>
                  <a:srgbClr val="840000"/>
                </a:solidFill>
              </a:rPr>
              <a:t>учитель-новатор </a:t>
            </a:r>
            <a:endParaRPr lang="en-US" sz="2000" dirty="0">
              <a:solidFill>
                <a:srgbClr val="840000"/>
              </a:solidFill>
            </a:endParaRPr>
          </a:p>
          <a:p>
            <a:r>
              <a:rPr lang="ru-RU" sz="2800" dirty="0" smtClean="0">
                <a:solidFill>
                  <a:srgbClr val="840000"/>
                </a:solidFill>
              </a:rPr>
              <a:t>Лідія Хоршунова, </a:t>
            </a:r>
          </a:p>
          <a:p>
            <a:r>
              <a:rPr lang="ru-RU" sz="2000" dirty="0" smtClean="0">
                <a:solidFill>
                  <a:srgbClr val="840000"/>
                </a:solidFill>
              </a:rPr>
              <a:t>початкова школа „ДЖЕРЕЛЬЦЕ</a:t>
            </a:r>
            <a:r>
              <a:rPr lang="en-US" sz="2000" dirty="0" smtClean="0">
                <a:solidFill>
                  <a:srgbClr val="840000"/>
                </a:solidFill>
              </a:rPr>
              <a:t>”</a:t>
            </a:r>
            <a:endParaRPr lang="uk-UA" sz="2000" dirty="0" smtClean="0">
              <a:solidFill>
                <a:srgbClr val="840000"/>
              </a:solidFill>
            </a:endParaRPr>
          </a:p>
          <a:p>
            <a:r>
              <a:rPr lang="uk-UA" sz="2000" dirty="0" smtClean="0">
                <a:solidFill>
                  <a:srgbClr val="840000"/>
                </a:solidFill>
              </a:rPr>
              <a:t>м. Львова</a:t>
            </a:r>
            <a:r>
              <a:rPr lang="ru-RU" sz="2000" dirty="0" smtClean="0">
                <a:solidFill>
                  <a:srgbClr val="840000"/>
                </a:solidFill>
              </a:rPr>
              <a:t> </a:t>
            </a:r>
            <a:endParaRPr lang="uk-UA" sz="2000" dirty="0">
              <a:solidFill>
                <a:srgbClr val="84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3" y="1494701"/>
            <a:ext cx="4513180" cy="3384885"/>
          </a:xfrm>
          <a:prstGeom prst="rect">
            <a:avLst/>
          </a:prstGeom>
          <a:ln w="57150"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84" y="3014949"/>
            <a:ext cx="4168038" cy="3126028"/>
          </a:xfrm>
          <a:prstGeom prst="rect">
            <a:avLst/>
          </a:prstGeom>
          <a:ln w="57150"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1026" name="Picture 2" descr="\\Server\Server\папка мережа\ІВАНКА\ОДЕСА\Dzhere09.16_16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487" y="574997"/>
            <a:ext cx="1390650" cy="5353050"/>
          </a:xfrm>
          <a:prstGeom prst="rect">
            <a:avLst/>
          </a:prstGeom>
          <a:noFill/>
          <a:ln w="57150">
            <a:solidFill>
              <a:schemeClr val="accent1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60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248" y="5928047"/>
            <a:ext cx="2339752" cy="9252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27484"/>
            <a:ext cx="9927771" cy="5305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84853" y="2877889"/>
            <a:ext cx="10343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40000"/>
                </a:solidFill>
              </a:rPr>
              <a:t>ДЯКУЮ ЗА УВАГУ!</a:t>
            </a:r>
            <a:endParaRPr lang="uk-UA" sz="3200" dirty="0">
              <a:solidFill>
                <a:srgbClr val="840000"/>
              </a:solidFill>
            </a:endParaRPr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53" y="1735112"/>
            <a:ext cx="6023999" cy="451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Результат пошуку зображень за запитом &quot;рыжий ребёнок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411" y="4852219"/>
            <a:ext cx="1971800" cy="12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00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defTabSz="457200"/>
            <a:r>
              <a:rPr lang="uk-UA" sz="3200" b="1" dirty="0">
                <a:solidFill>
                  <a:srgbClr val="840000"/>
                </a:solidFill>
                <a:latin typeface="+mn-lt"/>
                <a:ea typeface="+mn-ea"/>
                <a:cs typeface="+mn-cs"/>
              </a:rPr>
              <a:t>Еволюція геніїв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71514" y="1814513"/>
            <a:ext cx="9958386" cy="457616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sz="2400" b="1" dirty="0">
                <a:solidFill>
                  <a:srgbClr val="FF5A14"/>
                </a:solidFill>
              </a:rPr>
              <a:t>Епоха </a:t>
            </a:r>
            <a:r>
              <a:rPr lang="uk-UA" sz="2400" b="1" dirty="0" smtClean="0">
                <a:solidFill>
                  <a:srgbClr val="FF5A14"/>
                </a:solidFill>
              </a:rPr>
              <a:t>Відродження</a:t>
            </a:r>
            <a:r>
              <a:rPr lang="pl-PL" sz="2400" b="1" dirty="0" smtClean="0">
                <a:solidFill>
                  <a:srgbClr val="FF5A14"/>
                </a:solidFill>
              </a:rPr>
              <a:t> </a:t>
            </a:r>
            <a:r>
              <a:rPr lang="uk-UA" sz="2400" b="1" dirty="0" smtClean="0">
                <a:solidFill>
                  <a:srgbClr val="FF5A14"/>
                </a:solidFill>
              </a:rPr>
              <a:t>і потім</a:t>
            </a:r>
            <a:r>
              <a:rPr lang="pl-PL" sz="2400" b="1" dirty="0" smtClean="0">
                <a:solidFill>
                  <a:srgbClr val="FF5A14"/>
                </a:solidFill>
              </a:rPr>
              <a:t>:</a:t>
            </a:r>
            <a:r>
              <a:rPr lang="pl-PL" sz="2400" dirty="0" smtClean="0"/>
              <a:t> </a:t>
            </a:r>
            <a:r>
              <a:rPr lang="uk-UA" sz="2400" dirty="0" smtClean="0"/>
              <a:t>Леонардо </a:t>
            </a:r>
            <a:r>
              <a:rPr lang="uk-UA" sz="2400" dirty="0" err="1"/>
              <a:t>да</a:t>
            </a:r>
            <a:r>
              <a:rPr lang="uk-UA" sz="2400" dirty="0"/>
              <a:t> Вінчі, </a:t>
            </a:r>
            <a:r>
              <a:rPr lang="uk-UA" sz="2400" dirty="0" smtClean="0"/>
              <a:t>Михайло </a:t>
            </a:r>
            <a:r>
              <a:rPr lang="uk-UA" sz="2400" dirty="0"/>
              <a:t>Ломоносов  </a:t>
            </a:r>
          </a:p>
          <a:p>
            <a:pPr marL="0" indent="0">
              <a:buNone/>
            </a:pPr>
            <a:endParaRPr lang="uk-UA" sz="2400" dirty="0" smtClean="0"/>
          </a:p>
          <a:p>
            <a:pPr marL="0" indent="0">
              <a:buNone/>
            </a:pPr>
            <a:r>
              <a:rPr lang="uk-UA" sz="2400" b="1" dirty="0" smtClean="0">
                <a:solidFill>
                  <a:srgbClr val="FF5A14"/>
                </a:solidFill>
              </a:rPr>
              <a:t>ХХ </a:t>
            </a:r>
            <a:r>
              <a:rPr lang="uk-UA" sz="2400" b="1" dirty="0">
                <a:solidFill>
                  <a:srgbClr val="FF5A14"/>
                </a:solidFill>
              </a:rPr>
              <a:t>століття: </a:t>
            </a:r>
            <a:r>
              <a:rPr lang="uk-UA" sz="2400" dirty="0"/>
              <a:t>Едісон, Тесла, Ейнштейн</a:t>
            </a:r>
          </a:p>
          <a:p>
            <a:pPr marL="0" indent="0">
              <a:buNone/>
            </a:pPr>
            <a:endParaRPr lang="uk-UA" sz="2400" dirty="0"/>
          </a:p>
          <a:p>
            <a:pPr marL="0" indent="0">
              <a:buNone/>
            </a:pPr>
            <a:r>
              <a:rPr lang="uk-UA" sz="2400" b="1" dirty="0">
                <a:solidFill>
                  <a:srgbClr val="FF5A14"/>
                </a:solidFill>
              </a:rPr>
              <a:t>100 геніїв сучасності:  </a:t>
            </a:r>
          </a:p>
          <a:p>
            <a:pPr marL="0" indent="0">
              <a:buClr>
                <a:srgbClr val="FF5A14"/>
              </a:buClr>
              <a:buNone/>
            </a:pPr>
            <a:r>
              <a:rPr lang="uk-UA" sz="2400" b="1" dirty="0"/>
              <a:t>Українець:</a:t>
            </a:r>
          </a:p>
          <a:p>
            <a:pPr indent="0">
              <a:buClr>
                <a:srgbClr val="FF5A14"/>
              </a:buClr>
              <a:buNone/>
            </a:pPr>
            <a:r>
              <a:rPr lang="ru-RU" sz="2400" b="1" dirty="0">
                <a:solidFill>
                  <a:srgbClr val="FF6116"/>
                </a:solidFill>
              </a:rPr>
              <a:t>• </a:t>
            </a:r>
            <a:r>
              <a:rPr lang="uk-UA" sz="2400" dirty="0"/>
              <a:t>Іван Марчук (художник, скульптор)</a:t>
            </a:r>
          </a:p>
          <a:p>
            <a:pPr marL="0" indent="0">
              <a:buClr>
                <a:srgbClr val="FF5A14"/>
              </a:buClr>
              <a:buNone/>
            </a:pPr>
            <a:r>
              <a:rPr lang="uk-UA" sz="2400" b="1" dirty="0"/>
              <a:t>Українського походження:</a:t>
            </a:r>
          </a:p>
          <a:p>
            <a:pPr indent="0">
              <a:buClr>
                <a:srgbClr val="FF5A14"/>
              </a:buClr>
              <a:buSzPct val="101000"/>
              <a:buNone/>
            </a:pPr>
            <a:r>
              <a:rPr lang="ru-RU" sz="2400" b="1" dirty="0">
                <a:solidFill>
                  <a:srgbClr val="FF6116"/>
                </a:solidFill>
              </a:rPr>
              <a:t>• </a:t>
            </a:r>
            <a:r>
              <a:rPr lang="uk-UA" sz="2400" dirty="0"/>
              <a:t>Стівен Спілберг (кінорежисер, сценарист, продюсер)</a:t>
            </a:r>
          </a:p>
          <a:p>
            <a:pPr indent="0">
              <a:buClr>
                <a:srgbClr val="FF5A14"/>
              </a:buClr>
              <a:buSzPct val="101000"/>
              <a:buNone/>
            </a:pPr>
            <a:r>
              <a:rPr lang="ru-RU" sz="2400" b="1" dirty="0">
                <a:solidFill>
                  <a:srgbClr val="FF6116"/>
                </a:solidFill>
              </a:rPr>
              <a:t>• </a:t>
            </a:r>
            <a:r>
              <a:rPr lang="uk-UA" sz="2400" dirty="0" err="1"/>
              <a:t>Ноам</a:t>
            </a:r>
            <a:r>
              <a:rPr lang="uk-UA" sz="2400" dirty="0"/>
              <a:t> </a:t>
            </a:r>
            <a:r>
              <a:rPr lang="uk-UA" sz="2400" dirty="0" err="1"/>
              <a:t>Чомскі</a:t>
            </a:r>
            <a:r>
              <a:rPr lang="uk-UA" sz="2400" dirty="0"/>
              <a:t> (філософ і лінгвіст)</a:t>
            </a:r>
          </a:p>
          <a:p>
            <a:pPr indent="0">
              <a:buClr>
                <a:srgbClr val="FF5A14"/>
              </a:buClr>
              <a:buSzPct val="101000"/>
              <a:buNone/>
            </a:pPr>
            <a:r>
              <a:rPr lang="ru-RU" sz="2400" b="1" dirty="0">
                <a:solidFill>
                  <a:srgbClr val="FF6116"/>
                </a:solidFill>
              </a:rPr>
              <a:t>• </a:t>
            </a:r>
            <a:r>
              <a:rPr lang="uk-UA" sz="2400" dirty="0"/>
              <a:t>Стів Возняк (Інженер, співзасновник </a:t>
            </a:r>
            <a:r>
              <a:rPr lang="en-US" sz="2400" dirty="0"/>
              <a:t>Apple Computers</a:t>
            </a:r>
            <a:r>
              <a:rPr lang="uk-UA" sz="2400" dirty="0"/>
              <a:t>і) </a:t>
            </a:r>
          </a:p>
          <a:p>
            <a:pPr indent="0">
              <a:buClr>
                <a:srgbClr val="FF5A14"/>
              </a:buClr>
              <a:buSzPct val="101000"/>
              <a:buNone/>
            </a:pPr>
            <a:r>
              <a:rPr lang="ru-RU" sz="2400" b="1" dirty="0">
                <a:solidFill>
                  <a:srgbClr val="FF6116"/>
                </a:solidFill>
              </a:rPr>
              <a:t>• </a:t>
            </a:r>
            <a:r>
              <a:rPr lang="uk-UA" sz="2400" dirty="0"/>
              <a:t>Мартін Купер (винахідник мобільного телефону)</a:t>
            </a:r>
          </a:p>
          <a:p>
            <a:endParaRPr lang="uk-UA" dirty="0"/>
          </a:p>
        </p:txBody>
      </p:sp>
      <p:pic>
        <p:nvPicPr>
          <p:cNvPr id="4" name="Picture 4" descr="Результат пошуку зображень за запитом &quot;апельсины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890" y="2400300"/>
            <a:ext cx="299511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Місце для вмісту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248" y="5928047"/>
            <a:ext cx="2339752" cy="9252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27484"/>
            <a:ext cx="9927771" cy="53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5860" y="792948"/>
            <a:ext cx="8610600" cy="1293028"/>
          </a:xfrm>
        </p:spPr>
        <p:txBody>
          <a:bodyPr>
            <a:normAutofit/>
          </a:bodyPr>
          <a:lstStyle/>
          <a:p>
            <a:pPr algn="l"/>
            <a:r>
              <a:rPr lang="uk-UA" sz="3200" b="1" dirty="0">
                <a:solidFill>
                  <a:srgbClr val="840000"/>
                </a:solidFill>
                <a:latin typeface="+mn-lt"/>
                <a:ea typeface="+mn-ea"/>
                <a:cs typeface="+mn-cs"/>
              </a:rPr>
              <a:t>Думка </a:t>
            </a:r>
            <a:r>
              <a:rPr lang="uk-UA" sz="3200" b="1" dirty="0" smtClean="0">
                <a:solidFill>
                  <a:srgbClr val="840000"/>
                </a:solidFill>
                <a:latin typeface="+mn-lt"/>
                <a:ea typeface="+mn-ea"/>
                <a:cs typeface="+mn-cs"/>
              </a:rPr>
              <a:t>класика</a:t>
            </a:r>
            <a:r>
              <a:rPr lang="uk-UA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uk-UA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</a:br>
            <a:endParaRPr lang="uk-UA" sz="3200" b="1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443897" y="1845734"/>
            <a:ext cx="7228741" cy="4023360"/>
          </a:xfrm>
        </p:spPr>
        <p:txBody>
          <a:bodyPr>
            <a:normAutofit/>
          </a:bodyPr>
          <a:lstStyle/>
          <a:p>
            <a:pPr marL="800100" indent="-571500">
              <a:buClr>
                <a:srgbClr val="FF5A14"/>
              </a:buClr>
              <a:buFont typeface="Wingdings" panose="05000000000000000000" pitchFamily="2" charset="2"/>
              <a:buChar char="§"/>
            </a:pPr>
            <a:r>
              <a:rPr lang="pl-PL" sz="4000" dirty="0" err="1"/>
              <a:t>„</a:t>
            </a:r>
            <a:r>
              <a:rPr lang="uk-UA" dirty="0" smtClean="0"/>
              <a:t>Наші </a:t>
            </a:r>
            <a:r>
              <a:rPr lang="uk-UA" dirty="0"/>
              <a:t>пани в раді шкільній захотіли, щоб </a:t>
            </a:r>
            <a:r>
              <a:rPr lang="uk-UA" dirty="0" smtClean="0"/>
              <a:t>школа </a:t>
            </a:r>
            <a:r>
              <a:rPr lang="uk-UA" dirty="0"/>
              <a:t>народна була якимось маленьким університетом, щоби давала дітям усього </a:t>
            </a:r>
            <a:r>
              <a:rPr lang="uk-UA" dirty="0" smtClean="0"/>
              <a:t>потрошки</a:t>
            </a:r>
            <a:r>
              <a:rPr lang="uk-UA" dirty="0"/>
              <a:t>...  </a:t>
            </a:r>
            <a:endParaRPr lang="uk-UA" dirty="0" smtClean="0"/>
          </a:p>
          <a:p>
            <a:pPr marL="685800" indent="-457200">
              <a:buClr>
                <a:srgbClr val="FF5A14"/>
              </a:buClr>
            </a:pPr>
            <a:endParaRPr lang="uk-UA" dirty="0" smtClean="0"/>
          </a:p>
          <a:p>
            <a:pPr marL="685800" indent="-457200" algn="just">
              <a:buClr>
                <a:srgbClr val="FF5A14"/>
              </a:buClr>
              <a:buFont typeface="Wingdings" panose="05000000000000000000" pitchFamily="2" charset="2"/>
              <a:buChar char="§"/>
            </a:pPr>
            <a:r>
              <a:rPr lang="uk-UA" dirty="0" smtClean="0"/>
              <a:t>Дитині </a:t>
            </a:r>
            <a:r>
              <a:rPr lang="uk-UA" dirty="0"/>
              <a:t>в пізнішім житті </a:t>
            </a:r>
            <a:r>
              <a:rPr lang="uk-UA" b="1" dirty="0"/>
              <a:t>все се ні на що не придасться,</a:t>
            </a:r>
            <a:r>
              <a:rPr lang="uk-UA" dirty="0"/>
              <a:t>  </a:t>
            </a:r>
            <a:r>
              <a:rPr lang="uk-UA" b="1" dirty="0"/>
              <a:t>в голові її воно не в</a:t>
            </a:r>
            <a:r>
              <a:rPr lang="en-US" b="1" dirty="0"/>
              <a:t>’</a:t>
            </a:r>
            <a:r>
              <a:rPr lang="uk-UA" b="1" dirty="0" err="1"/>
              <a:t>яжеться</a:t>
            </a:r>
            <a:r>
              <a:rPr lang="uk-UA" b="1" dirty="0"/>
              <a:t> в ніяку цілість</a:t>
            </a:r>
            <a:r>
              <a:rPr lang="uk-UA" dirty="0"/>
              <a:t>, а багато дечого </a:t>
            </a:r>
            <a:r>
              <a:rPr lang="uk-UA" b="1" dirty="0"/>
              <a:t>в її літах є для неї зовсім </a:t>
            </a:r>
            <a:r>
              <a:rPr lang="uk-UA" b="1" dirty="0" smtClean="0"/>
              <a:t>недоступне</a:t>
            </a:r>
            <a:r>
              <a:rPr lang="pl-PL" b="1" dirty="0" smtClean="0"/>
              <a:t>”</a:t>
            </a:r>
            <a:r>
              <a:rPr lang="uk-UA" dirty="0" smtClean="0"/>
              <a:t>.</a:t>
            </a:r>
            <a:r>
              <a:rPr lang="uk-UA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endParaRPr lang="uk-UA" dirty="0"/>
          </a:p>
          <a:p>
            <a:pPr lvl="8"/>
            <a:endParaRPr lang="uk-UA" dirty="0"/>
          </a:p>
          <a:p>
            <a:endParaRPr lang="uk-UA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678849"/>
            <a:ext cx="2043847" cy="2752840"/>
          </a:xfrm>
          <a:prstGeom prst="rect">
            <a:avLst/>
          </a:prstGeom>
          <a:solidFill>
            <a:schemeClr val="accent2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4" name="Прямокутник 3"/>
          <p:cNvSpPr/>
          <p:nvPr/>
        </p:nvSpPr>
        <p:spPr>
          <a:xfrm>
            <a:off x="85724" y="4600574"/>
            <a:ext cx="27003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457200">
              <a:buClr>
                <a:srgbClr val="FF5A14"/>
              </a:buClr>
            </a:pPr>
            <a:r>
              <a:rPr lang="uk-UA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Іван Франко</a:t>
            </a:r>
            <a:endParaRPr lang="uk-UA" sz="2800" dirty="0"/>
          </a:p>
        </p:txBody>
      </p:sp>
      <p:pic>
        <p:nvPicPr>
          <p:cNvPr id="6" name="Місце для вмісту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248" y="5928047"/>
            <a:ext cx="2339752" cy="9252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27484"/>
            <a:ext cx="9927771" cy="530516"/>
          </a:xfrm>
          <a:prstGeom prst="rect">
            <a:avLst/>
          </a:prstGeom>
        </p:spPr>
      </p:pic>
      <p:pic>
        <p:nvPicPr>
          <p:cNvPr id="9218" name="Picture 2" descr="Результат пошуку зображень за запитом &quot;herb d rhfcrt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54669" y="1691112"/>
            <a:ext cx="4959146" cy="179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64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27484"/>
            <a:ext cx="9927771" cy="530516"/>
          </a:xfrm>
          <a:prstGeom prst="rect">
            <a:avLst/>
          </a:prstGeom>
        </p:spPr>
      </p:pic>
      <p:sp>
        <p:nvSpPr>
          <p:cNvPr id="6" name="Місце для вмісту 1"/>
          <p:cNvSpPr>
            <a:spLocks noGrp="1"/>
          </p:cNvSpPr>
          <p:nvPr>
            <p:ph idx="1"/>
          </p:nvPr>
        </p:nvSpPr>
        <p:spPr>
          <a:xfrm>
            <a:off x="654623" y="2597435"/>
            <a:ext cx="9506564" cy="2953594"/>
          </a:xfrm>
        </p:spPr>
        <p:txBody>
          <a:bodyPr numCol="2">
            <a:noAutofit/>
          </a:bodyPr>
          <a:lstStyle/>
          <a:p>
            <a:pPr>
              <a:buClr>
                <a:srgbClr val="FF5A14"/>
              </a:buClr>
              <a:tabLst>
                <a:tab pos="4395788" algn="l"/>
              </a:tabLst>
            </a:pPr>
            <a:r>
              <a:rPr lang="uk-UA" sz="1800" dirty="0"/>
              <a:t>Розв'язую проблеми</a:t>
            </a:r>
          </a:p>
          <a:p>
            <a:pPr>
              <a:buClr>
                <a:srgbClr val="FF5A14"/>
              </a:buClr>
              <a:tabLst>
                <a:tab pos="4395788" algn="l"/>
              </a:tabLst>
            </a:pPr>
            <a:r>
              <a:rPr lang="uk-UA" sz="1800" dirty="0"/>
              <a:t>Мислю критично і творчо</a:t>
            </a:r>
          </a:p>
          <a:p>
            <a:pPr>
              <a:buClr>
                <a:srgbClr val="FF5A14"/>
              </a:buClr>
              <a:tabLst>
                <a:tab pos="4395788" algn="l"/>
              </a:tabLst>
            </a:pPr>
            <a:r>
              <a:rPr lang="uk-UA" sz="1800" dirty="0"/>
              <a:t>Співпрацюю</a:t>
            </a:r>
          </a:p>
          <a:p>
            <a:pPr>
              <a:buClr>
                <a:srgbClr val="FF5A14"/>
              </a:buClr>
              <a:tabLst>
                <a:tab pos="4395788" algn="l"/>
              </a:tabLst>
            </a:pPr>
            <a:r>
              <a:rPr lang="uk-UA" sz="1800" dirty="0"/>
              <a:t>Знаходжу та аналізую інформацію</a:t>
            </a:r>
          </a:p>
          <a:p>
            <a:pPr>
              <a:buClr>
                <a:srgbClr val="FF5A14"/>
              </a:buClr>
              <a:tabLst>
                <a:tab pos="4395788" algn="l"/>
              </a:tabLst>
            </a:pPr>
            <a:r>
              <a:rPr lang="uk-UA" sz="1800" dirty="0"/>
              <a:t>Розвиваю власний емоційний інтелект</a:t>
            </a:r>
          </a:p>
          <a:p>
            <a:pPr>
              <a:buClr>
                <a:srgbClr val="FF5A14"/>
              </a:buClr>
              <a:tabLst>
                <a:tab pos="4395788" algn="l"/>
              </a:tabLst>
            </a:pPr>
            <a:r>
              <a:rPr lang="uk-UA" sz="1800" dirty="0"/>
              <a:t>Досліджую</a:t>
            </a:r>
          </a:p>
          <a:p>
            <a:pPr>
              <a:buClr>
                <a:srgbClr val="FF5A14"/>
              </a:buClr>
              <a:tabLst>
                <a:tab pos="4395788" algn="l"/>
              </a:tabLst>
            </a:pPr>
            <a:r>
              <a:rPr lang="uk-UA" sz="1800" dirty="0"/>
              <a:t>Дію </a:t>
            </a:r>
            <a:r>
              <a:rPr lang="uk-UA" sz="1800" dirty="0" err="1"/>
              <a:t>гнучко</a:t>
            </a:r>
            <a:endParaRPr lang="uk-UA" sz="1800" dirty="0"/>
          </a:p>
          <a:p>
            <a:pPr>
              <a:buClr>
                <a:srgbClr val="FF5A14"/>
              </a:buClr>
              <a:tabLst>
                <a:tab pos="4395788" algn="l"/>
              </a:tabLst>
            </a:pPr>
            <a:r>
              <a:rPr lang="uk-UA" sz="1800" dirty="0"/>
              <a:t>Ефективно спілкуюся</a:t>
            </a:r>
          </a:p>
          <a:p>
            <a:pPr marL="452438" indent="-276225">
              <a:buClr>
                <a:srgbClr val="FF5A14"/>
              </a:buClr>
            </a:pPr>
            <a:r>
              <a:rPr lang="uk-UA" sz="1800" dirty="0"/>
              <a:t>Презентую погляди та виступаю публічно</a:t>
            </a:r>
          </a:p>
          <a:p>
            <a:pPr marL="452438" indent="-276225">
              <a:buClr>
                <a:srgbClr val="FF5A14"/>
              </a:buClr>
            </a:pPr>
            <a:r>
              <a:rPr lang="uk-UA" sz="1800" dirty="0"/>
              <a:t>Організовую свою діяльність</a:t>
            </a:r>
          </a:p>
          <a:p>
            <a:pPr marL="452438" indent="-276225">
              <a:buClr>
                <a:srgbClr val="FF5A14"/>
              </a:buClr>
            </a:pPr>
            <a:r>
              <a:rPr lang="uk-UA" sz="1800" dirty="0"/>
              <a:t>Планую час</a:t>
            </a:r>
          </a:p>
          <a:p>
            <a:pPr marL="452438" indent="-276225">
              <a:buClr>
                <a:srgbClr val="FF5A14"/>
              </a:buClr>
            </a:pPr>
            <a:r>
              <a:rPr lang="uk-UA" sz="1800" dirty="0"/>
              <a:t>Рефлексую</a:t>
            </a:r>
          </a:p>
          <a:p>
            <a:pPr marL="452438" indent="-276225">
              <a:buClr>
                <a:srgbClr val="FF5A14"/>
              </a:buClr>
            </a:pPr>
            <a:r>
              <a:rPr lang="uk-UA" sz="1800" dirty="0"/>
              <a:t>Дію безпечно і самостійно</a:t>
            </a:r>
          </a:p>
          <a:p>
            <a:pPr marL="452438" indent="-276225">
              <a:buClr>
                <a:srgbClr val="FF5A14"/>
              </a:buClr>
            </a:pPr>
            <a:r>
              <a:rPr lang="uk-UA" sz="1800" dirty="0"/>
              <a:t>Читаю вдумливо</a:t>
            </a:r>
          </a:p>
          <a:p>
            <a:pPr marL="452438" indent="-276225">
              <a:buClr>
                <a:srgbClr val="FF5A14"/>
              </a:buClr>
            </a:pPr>
            <a:r>
              <a:rPr lang="uk-UA" sz="1800" dirty="0"/>
              <a:t>Планую та реалізовую проекти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6137" y="1339136"/>
            <a:ext cx="1034353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40000"/>
                </a:solidFill>
              </a:rPr>
              <a:t>УМІННЯ </a:t>
            </a:r>
          </a:p>
          <a:p>
            <a:pPr algn="ctr"/>
            <a:r>
              <a:rPr lang="ru-RU" sz="2800" dirty="0" smtClean="0">
                <a:solidFill>
                  <a:srgbClr val="840000"/>
                </a:solidFill>
              </a:rPr>
              <a:t>(„</a:t>
            </a:r>
            <a:r>
              <a:rPr lang="uk-UA" sz="2800" dirty="0" smtClean="0">
                <a:solidFill>
                  <a:srgbClr val="840000"/>
                </a:solidFill>
              </a:rPr>
              <a:t>НУШ</a:t>
            </a:r>
            <a:r>
              <a:rPr lang="pl-PL" sz="2800" dirty="0" smtClean="0">
                <a:solidFill>
                  <a:srgbClr val="840000"/>
                </a:solidFill>
              </a:rPr>
              <a:t>”</a:t>
            </a:r>
            <a:r>
              <a:rPr lang="uk-UA" sz="2800" dirty="0" smtClean="0">
                <a:solidFill>
                  <a:srgbClr val="840000"/>
                </a:solidFill>
              </a:rPr>
              <a:t>, </a:t>
            </a:r>
            <a:r>
              <a:rPr lang="ru-RU" sz="2800" dirty="0" err="1" smtClean="0">
                <a:solidFill>
                  <a:srgbClr val="840000"/>
                </a:solidFill>
              </a:rPr>
              <a:t>державний</a:t>
            </a:r>
            <a:r>
              <a:rPr lang="ru-RU" sz="2800" dirty="0" smtClean="0">
                <a:solidFill>
                  <a:srgbClr val="840000"/>
                </a:solidFill>
              </a:rPr>
              <a:t> </a:t>
            </a:r>
            <a:r>
              <a:rPr lang="ru-RU" sz="2800" dirty="0">
                <a:solidFill>
                  <a:srgbClr val="840000"/>
                </a:solidFill>
              </a:rPr>
              <a:t>стандарт </a:t>
            </a:r>
            <a:r>
              <a:rPr lang="ru-RU" sz="2800" dirty="0" err="1">
                <a:solidFill>
                  <a:srgbClr val="840000"/>
                </a:solidFill>
              </a:rPr>
              <a:t>початкової</a:t>
            </a:r>
            <a:r>
              <a:rPr lang="ru-RU" sz="2800" dirty="0">
                <a:solidFill>
                  <a:srgbClr val="840000"/>
                </a:solidFill>
              </a:rPr>
              <a:t> освіти)</a:t>
            </a:r>
          </a:p>
          <a:p>
            <a:pPr algn="ctr"/>
            <a:r>
              <a:rPr lang="ru-RU" sz="3200" b="1" dirty="0">
                <a:solidFill>
                  <a:srgbClr val="840000"/>
                </a:solidFill>
              </a:rPr>
              <a:t> 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187" y="0"/>
            <a:ext cx="1936955" cy="6116902"/>
          </a:xfrm>
          <a:prstGeom prst="rect">
            <a:avLst/>
          </a:prstGeom>
        </p:spPr>
      </p:pic>
      <p:pic>
        <p:nvPicPr>
          <p:cNvPr id="4" name="Місце для вмісту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248" y="5928047"/>
            <a:ext cx="2339752" cy="92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2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27484"/>
            <a:ext cx="9927771" cy="530516"/>
          </a:xfrm>
          <a:prstGeom prst="rect">
            <a:avLst/>
          </a:prstGeom>
        </p:spPr>
      </p:pic>
      <p:sp>
        <p:nvSpPr>
          <p:cNvPr id="6" name="Місце для вмісту 1"/>
          <p:cNvSpPr>
            <a:spLocks noGrp="1"/>
          </p:cNvSpPr>
          <p:nvPr>
            <p:ph idx="1"/>
          </p:nvPr>
        </p:nvSpPr>
        <p:spPr>
          <a:xfrm>
            <a:off x="783211" y="2197998"/>
            <a:ext cx="9506564" cy="3730049"/>
          </a:xfrm>
        </p:spPr>
        <p:txBody>
          <a:bodyPr numCol="2">
            <a:noAutofit/>
          </a:bodyPr>
          <a:lstStyle/>
          <a:p>
            <a:pPr marL="0" indent="0">
              <a:buClr>
                <a:srgbClr val="FF5A14"/>
              </a:buClr>
              <a:buNone/>
              <a:tabLst>
                <a:tab pos="4395788" algn="l"/>
              </a:tabLst>
            </a:pPr>
            <a:r>
              <a:rPr lang="uk-UA" sz="1800" b="1" dirty="0" smtClean="0"/>
              <a:t>Експериментальні</a:t>
            </a:r>
            <a:endParaRPr lang="en-US" sz="1800" b="1" dirty="0" smtClean="0"/>
          </a:p>
          <a:p>
            <a:pPr>
              <a:buClr>
                <a:srgbClr val="FF5A14"/>
              </a:buClr>
              <a:tabLst>
                <a:tab pos="4395788" algn="l"/>
              </a:tabLst>
            </a:pPr>
            <a:r>
              <a:rPr lang="uk-UA" sz="1800" dirty="0"/>
              <a:t>Виявляю і формулюю дослідницькі </a:t>
            </a:r>
            <a:r>
              <a:rPr lang="uk-UA" sz="1800" dirty="0" smtClean="0"/>
              <a:t>проблеми</a:t>
            </a:r>
            <a:endParaRPr lang="en-US" sz="1800" dirty="0" smtClean="0"/>
          </a:p>
          <a:p>
            <a:pPr>
              <a:buClr>
                <a:srgbClr val="FF5A14"/>
              </a:buClr>
              <a:tabLst>
                <a:tab pos="4395788" algn="l"/>
              </a:tabLst>
            </a:pPr>
            <a:r>
              <a:rPr lang="uk-UA" sz="1800" dirty="0"/>
              <a:t>Визначаю мету і продукую </a:t>
            </a:r>
            <a:r>
              <a:rPr lang="uk-UA" sz="1800" dirty="0" smtClean="0"/>
              <a:t>гіпотези</a:t>
            </a:r>
            <a:endParaRPr lang="en-US" sz="1800" dirty="0" smtClean="0"/>
          </a:p>
          <a:p>
            <a:pPr>
              <a:buClr>
                <a:srgbClr val="FF5A14"/>
              </a:buClr>
              <a:tabLst>
                <a:tab pos="4395788" algn="l"/>
              </a:tabLst>
            </a:pPr>
            <a:r>
              <a:rPr lang="uk-UA" sz="1800" dirty="0"/>
              <a:t>Планую спостереження та </a:t>
            </a:r>
            <a:r>
              <a:rPr lang="uk-UA" sz="1800" dirty="0" smtClean="0"/>
              <a:t>експерименти</a:t>
            </a:r>
            <a:endParaRPr lang="en-US" sz="1800" dirty="0" smtClean="0"/>
          </a:p>
          <a:p>
            <a:pPr>
              <a:buClr>
                <a:srgbClr val="FF5A14"/>
              </a:buClr>
              <a:tabLst>
                <a:tab pos="4395788" algn="l"/>
              </a:tabLst>
            </a:pPr>
            <a:r>
              <a:rPr lang="uk-UA" sz="1800" dirty="0"/>
              <a:t>Спостерігаю, експериментую, </a:t>
            </a:r>
            <a:r>
              <a:rPr lang="uk-UA" sz="1800" dirty="0" smtClean="0"/>
              <a:t>моделюю</a:t>
            </a:r>
            <a:endParaRPr lang="en-US" sz="1800" dirty="0" smtClean="0"/>
          </a:p>
          <a:p>
            <a:pPr>
              <a:buClr>
                <a:srgbClr val="FF5A14"/>
              </a:buClr>
              <a:tabLst>
                <a:tab pos="4395788" algn="l"/>
              </a:tabLst>
            </a:pPr>
            <a:r>
              <a:rPr lang="uk-UA" sz="1800" dirty="0"/>
              <a:t>Аналізую й обґрунтовую результати досліджень, формулюю висновки</a:t>
            </a:r>
            <a:endParaRPr lang="en-US" sz="1800" b="1" dirty="0" smtClean="0"/>
          </a:p>
          <a:p>
            <a:pPr>
              <a:buClr>
                <a:srgbClr val="FF5A14"/>
              </a:buClr>
              <a:tabLst>
                <a:tab pos="4395788" algn="l"/>
              </a:tabLst>
            </a:pPr>
            <a:endParaRPr lang="en-US" sz="1800" dirty="0" smtClean="0"/>
          </a:p>
          <a:p>
            <a:pPr marL="0" indent="0">
              <a:buClr>
                <a:srgbClr val="FF5A14"/>
              </a:buClr>
              <a:buNone/>
              <a:tabLst>
                <a:tab pos="4395788" algn="l"/>
              </a:tabLst>
            </a:pPr>
            <a:r>
              <a:rPr lang="uk-UA" sz="1800" b="1" dirty="0" smtClean="0"/>
              <a:t>Інформаційні</a:t>
            </a:r>
            <a:endParaRPr lang="en-US" sz="1800" dirty="0" smtClean="0"/>
          </a:p>
          <a:p>
            <a:pPr>
              <a:buClr>
                <a:srgbClr val="FF5A14"/>
              </a:buClr>
              <a:tabLst>
                <a:tab pos="4395788" algn="l"/>
              </a:tabLst>
            </a:pPr>
            <a:r>
              <a:rPr lang="uk-UA" sz="1800" dirty="0" smtClean="0"/>
              <a:t>Працюю </a:t>
            </a:r>
            <a:r>
              <a:rPr lang="uk-UA" sz="1800" dirty="0"/>
              <a:t>з різними джерелами для пошуку </a:t>
            </a:r>
            <a:r>
              <a:rPr lang="uk-UA" sz="1800" dirty="0" smtClean="0"/>
              <a:t>інформації</a:t>
            </a:r>
            <a:endParaRPr lang="en-US" sz="1800" dirty="0" smtClean="0"/>
          </a:p>
          <a:p>
            <a:pPr>
              <a:buClr>
                <a:srgbClr val="FF5A14"/>
              </a:buClr>
              <a:tabLst>
                <a:tab pos="4395788" algn="l"/>
              </a:tabLst>
            </a:pPr>
            <a:r>
              <a:rPr lang="uk-UA" sz="1800" dirty="0" smtClean="0"/>
              <a:t>Інтерпретую </a:t>
            </a:r>
            <a:r>
              <a:rPr lang="uk-UA" sz="1800" dirty="0"/>
              <a:t>інформацію в різних </a:t>
            </a:r>
            <a:r>
              <a:rPr lang="uk-UA" sz="1800" dirty="0" smtClean="0"/>
              <a:t>формах</a:t>
            </a:r>
            <a:endParaRPr lang="en-US" sz="1800" dirty="0" smtClean="0"/>
          </a:p>
          <a:p>
            <a:pPr>
              <a:buClr>
                <a:srgbClr val="FF5A14"/>
              </a:buClr>
              <a:tabLst>
                <a:tab pos="4395788" algn="l"/>
              </a:tabLst>
            </a:pPr>
            <a:endParaRPr lang="uk-UA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571672" y="910512"/>
            <a:ext cx="10343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40000"/>
                </a:solidFill>
              </a:rPr>
              <a:t>УМІННЯ </a:t>
            </a:r>
          </a:p>
          <a:p>
            <a:pPr algn="ctr"/>
            <a:r>
              <a:rPr lang="ru-RU" sz="3200" b="1" dirty="0">
                <a:solidFill>
                  <a:srgbClr val="840000"/>
                </a:solidFill>
              </a:rPr>
              <a:t> </a:t>
            </a:r>
          </a:p>
        </p:txBody>
      </p:sp>
      <p:pic>
        <p:nvPicPr>
          <p:cNvPr id="4" name="Місце для вмісту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248" y="5928047"/>
            <a:ext cx="2339752" cy="925265"/>
          </a:xfrm>
          <a:prstGeom prst="rect">
            <a:avLst/>
          </a:prstGeom>
        </p:spPr>
      </p:pic>
      <p:graphicFrame>
        <p:nvGraphicFramePr>
          <p:cNvPr id="2" name="Таблиця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131355"/>
              </p:ext>
            </p:extLst>
          </p:nvPr>
        </p:nvGraphicFramePr>
        <p:xfrm>
          <a:off x="2598920" y="1449121"/>
          <a:ext cx="6289040" cy="304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00680"/>
                <a:gridCol w="741680"/>
                <a:gridCol w="640080"/>
                <a:gridCol w="640080"/>
                <a:gridCol w="640080"/>
                <a:gridCol w="726440"/>
              </a:tblGrid>
              <a:tr h="274320">
                <a:tc>
                  <a:txBody>
                    <a:bodyPr/>
                    <a:lstStyle/>
                    <a:p>
                      <a:pPr marL="17780">
                        <a:spcAft>
                          <a:spcPts val="0"/>
                        </a:spcAft>
                      </a:pPr>
                      <a:r>
                        <a:rPr lang="uk-UA" sz="2000" spc="-35" dirty="0">
                          <a:solidFill>
                            <a:schemeClr val="accent1"/>
                          </a:solidFill>
                          <a:effectLst/>
                        </a:rPr>
                        <a:t>Природнича</a:t>
                      </a:r>
                      <a:endParaRPr lang="uk-UA" sz="2000" dirty="0">
                        <a:solidFill>
                          <a:schemeClr val="accent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accent1"/>
                          </a:solidFill>
                          <a:effectLst/>
                        </a:rPr>
                        <a:t>70</a:t>
                      </a:r>
                      <a:endParaRPr lang="uk-UA" sz="2000" dirty="0">
                        <a:solidFill>
                          <a:schemeClr val="accent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>
                          <a:solidFill>
                            <a:schemeClr val="accent1"/>
                          </a:solidFill>
                          <a:effectLst/>
                        </a:rPr>
                        <a:t>70</a:t>
                      </a:r>
                      <a:endParaRPr lang="uk-UA" sz="2000">
                        <a:solidFill>
                          <a:schemeClr val="accent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>
                          <a:solidFill>
                            <a:schemeClr val="accent1"/>
                          </a:solidFill>
                          <a:effectLst/>
                        </a:rPr>
                        <a:t>70</a:t>
                      </a:r>
                      <a:endParaRPr lang="uk-UA" sz="2000">
                        <a:solidFill>
                          <a:schemeClr val="accent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>
                          <a:solidFill>
                            <a:schemeClr val="accent1"/>
                          </a:solidFill>
                          <a:effectLst/>
                        </a:rPr>
                        <a:t>70</a:t>
                      </a:r>
                      <a:endParaRPr lang="uk-UA" sz="2000">
                        <a:solidFill>
                          <a:schemeClr val="accent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accent1"/>
                          </a:solidFill>
                          <a:effectLst/>
                        </a:rPr>
                        <a:t>280</a:t>
                      </a:r>
                      <a:endParaRPr lang="uk-UA" sz="2000" dirty="0">
                        <a:solidFill>
                          <a:schemeClr val="accent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</a:tr>
            </a:tbl>
          </a:graphicData>
        </a:graphic>
      </p:graphicFrame>
      <p:pic>
        <p:nvPicPr>
          <p:cNvPr id="2054" name="Picture 6" descr="Результат пошуку зображень за запитом &quot;лисички гриби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798" y="4280390"/>
            <a:ext cx="2645803" cy="164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70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27484"/>
            <a:ext cx="9927771" cy="530516"/>
          </a:xfrm>
          <a:prstGeom prst="rect">
            <a:avLst/>
          </a:prstGeom>
        </p:spPr>
      </p:pic>
      <p:sp>
        <p:nvSpPr>
          <p:cNvPr id="6" name="Місце для вмісту 1"/>
          <p:cNvSpPr>
            <a:spLocks noGrp="1"/>
          </p:cNvSpPr>
          <p:nvPr>
            <p:ph idx="1"/>
          </p:nvPr>
        </p:nvSpPr>
        <p:spPr>
          <a:xfrm>
            <a:off x="654623" y="1904642"/>
            <a:ext cx="9506564" cy="4212260"/>
          </a:xfrm>
        </p:spPr>
        <p:txBody>
          <a:bodyPr numCol="2">
            <a:noAutofit/>
          </a:bodyPr>
          <a:lstStyle/>
          <a:p>
            <a:pPr marL="0" indent="0">
              <a:buClr>
                <a:srgbClr val="FF5A14"/>
              </a:buClr>
              <a:buNone/>
              <a:tabLst>
                <a:tab pos="4395788" algn="l"/>
              </a:tabLst>
            </a:pPr>
            <a:r>
              <a:rPr lang="uk-UA" sz="1800" b="1" dirty="0"/>
              <a:t>Уміння для сталого </a:t>
            </a:r>
            <a:r>
              <a:rPr lang="uk-UA" sz="1800" b="1" dirty="0" smtClean="0"/>
              <a:t>розвитку</a:t>
            </a:r>
          </a:p>
          <a:p>
            <a:pPr>
              <a:buClr>
                <a:srgbClr val="FF5A14"/>
              </a:buClr>
              <a:tabLst>
                <a:tab pos="4395788" algn="l"/>
              </a:tabLst>
            </a:pPr>
            <a:r>
              <a:rPr lang="uk-UA" sz="1800" dirty="0"/>
              <a:t>Ухвалюю рішення, враховуючи взаємозв'язки у </a:t>
            </a:r>
            <a:r>
              <a:rPr lang="uk-UA" sz="1800" dirty="0" smtClean="0"/>
              <a:t>природі</a:t>
            </a:r>
          </a:p>
          <a:p>
            <a:pPr>
              <a:buClr>
                <a:srgbClr val="FF5A14"/>
              </a:buClr>
              <a:tabLst>
                <a:tab pos="4395788" algn="l"/>
              </a:tabLst>
            </a:pPr>
            <a:r>
              <a:rPr lang="uk-UA" sz="1800" dirty="0"/>
              <a:t>Дію в довкіллі, розуміючи наслідки власної </a:t>
            </a:r>
            <a:r>
              <a:rPr lang="uk-UA" sz="1800" dirty="0" smtClean="0"/>
              <a:t>поведінки</a:t>
            </a:r>
          </a:p>
          <a:p>
            <a:pPr>
              <a:buClr>
                <a:srgbClr val="FF5A14"/>
              </a:buClr>
              <a:tabLst>
                <a:tab pos="4395788" algn="l"/>
              </a:tabLst>
            </a:pPr>
            <a:r>
              <a:rPr lang="uk-UA" sz="1800" dirty="0"/>
              <a:t>Використовую наукові надбання для вирішення проблем у життєвих ситуаціях</a:t>
            </a:r>
          </a:p>
          <a:p>
            <a:pPr marL="452438" indent="-276225">
              <a:buClr>
                <a:srgbClr val="FF5A14"/>
              </a:buClr>
            </a:pPr>
            <a:r>
              <a:rPr lang="uk-UA" sz="1800" dirty="0"/>
              <a:t>Виявляю емоційно-ціннісне ставлення до пізнання природи</a:t>
            </a:r>
          </a:p>
          <a:p>
            <a:pPr marL="176213" indent="0">
              <a:buClr>
                <a:srgbClr val="FF5A14"/>
              </a:buClr>
              <a:buNone/>
            </a:pPr>
            <a:endParaRPr lang="uk-UA" sz="1800" b="1" dirty="0" smtClean="0"/>
          </a:p>
          <a:p>
            <a:pPr marL="176213" indent="0">
              <a:buClr>
                <a:srgbClr val="FF5A14"/>
              </a:buClr>
              <a:buNone/>
            </a:pPr>
            <a:endParaRPr lang="uk-UA" sz="1800" b="1" dirty="0" smtClean="0"/>
          </a:p>
          <a:p>
            <a:pPr marL="176213" indent="0">
              <a:buClr>
                <a:srgbClr val="FF5A14"/>
              </a:buClr>
              <a:buNone/>
            </a:pPr>
            <a:endParaRPr lang="uk-UA" sz="1800" b="1" dirty="0"/>
          </a:p>
          <a:p>
            <a:pPr marL="176213" indent="0">
              <a:buClr>
                <a:srgbClr val="FF5A14"/>
              </a:buClr>
              <a:buNone/>
            </a:pPr>
            <a:endParaRPr lang="uk-UA" sz="1800" b="1" dirty="0" smtClean="0"/>
          </a:p>
          <a:p>
            <a:pPr marL="176213" indent="0">
              <a:buClr>
                <a:srgbClr val="FF5A14"/>
              </a:buClr>
              <a:buNone/>
            </a:pPr>
            <a:endParaRPr lang="uk-UA" sz="1800" b="1" dirty="0"/>
          </a:p>
          <a:p>
            <a:pPr marL="176213" indent="0">
              <a:buClr>
                <a:srgbClr val="FF5A14"/>
              </a:buClr>
              <a:buNone/>
            </a:pPr>
            <a:r>
              <a:rPr lang="uk-UA" sz="1800" b="1" dirty="0" smtClean="0"/>
              <a:t>Навчально-пізнавальні</a:t>
            </a:r>
          </a:p>
          <a:p>
            <a:pPr marL="461963" indent="-285750">
              <a:buClr>
                <a:srgbClr val="FF5A14"/>
              </a:buClr>
            </a:pPr>
            <a:r>
              <a:rPr lang="uk-UA" sz="1800" dirty="0"/>
              <a:t>Співвідношу нові факти з попереднім досвідом, ідентифікую </a:t>
            </a:r>
            <a:r>
              <a:rPr lang="uk-UA" sz="1800" dirty="0" smtClean="0"/>
              <a:t>проблему</a:t>
            </a:r>
          </a:p>
          <a:p>
            <a:pPr marL="461963" indent="-285750">
              <a:buClr>
                <a:srgbClr val="FF5A14"/>
              </a:buClr>
            </a:pPr>
            <a:r>
              <a:rPr lang="uk-UA" sz="1800" dirty="0"/>
              <a:t>Розглядаю проблему з різних перспектив, аналізую інформацію, добираю відомості і дані та перевіряю </a:t>
            </a:r>
            <a:r>
              <a:rPr lang="uk-UA" sz="1800" dirty="0" smtClean="0"/>
              <a:t>їх</a:t>
            </a:r>
          </a:p>
          <a:p>
            <a:pPr marL="461963" indent="-285750">
              <a:buClr>
                <a:srgbClr val="FF5A14"/>
              </a:buClr>
            </a:pPr>
            <a:r>
              <a:rPr lang="uk-UA" sz="1800" dirty="0"/>
              <a:t>Групую і класифікую об'єкти </a:t>
            </a:r>
            <a:r>
              <a:rPr lang="uk-UA" sz="1800" dirty="0" smtClean="0"/>
              <a:t>довкілля</a:t>
            </a:r>
          </a:p>
          <a:p>
            <a:pPr marL="461963" indent="-285750">
              <a:buClr>
                <a:srgbClr val="FF5A14"/>
              </a:buClr>
            </a:pPr>
            <a:r>
              <a:rPr lang="uk-UA" sz="1800" dirty="0" smtClean="0"/>
              <a:t>Використовую </a:t>
            </a:r>
            <a:r>
              <a:rPr lang="uk-UA" sz="1800" dirty="0"/>
              <a:t>різні способи та генерую нові ідеї розв'язання проблеми</a:t>
            </a:r>
          </a:p>
          <a:p>
            <a:pPr marL="461963" indent="-285750">
              <a:buClr>
                <a:srgbClr val="FF5A14"/>
              </a:buClr>
            </a:pPr>
            <a:endParaRPr lang="uk-UA" sz="1800" dirty="0"/>
          </a:p>
          <a:p>
            <a:pPr marL="461963" indent="-285750">
              <a:buClr>
                <a:srgbClr val="FF5A14"/>
              </a:buClr>
            </a:pPr>
            <a:endParaRPr lang="uk-UA" sz="1800" dirty="0"/>
          </a:p>
          <a:p>
            <a:pPr marL="461963" indent="-285750">
              <a:buClr>
                <a:srgbClr val="FF5A14"/>
              </a:buClr>
            </a:pPr>
            <a:endParaRPr lang="uk-UA" sz="1800" dirty="0"/>
          </a:p>
        </p:txBody>
      </p:sp>
      <p:pic>
        <p:nvPicPr>
          <p:cNvPr id="4" name="Місце для вмісту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248" y="5928047"/>
            <a:ext cx="2339752" cy="925265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2843214" y="771405"/>
            <a:ext cx="700903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40000"/>
                </a:solidFill>
              </a:rPr>
              <a:t>УМІННЯ</a:t>
            </a:r>
          </a:p>
          <a:p>
            <a:pPr algn="ctr"/>
            <a:endParaRPr lang="en-US" sz="3200" b="1" dirty="0" smtClean="0">
              <a:solidFill>
                <a:srgbClr val="840000"/>
              </a:solidFill>
            </a:endParaRPr>
          </a:p>
          <a:p>
            <a:pPr algn="ctr"/>
            <a:r>
              <a:rPr lang="ru-RU" b="1" dirty="0" smtClean="0">
                <a:solidFill>
                  <a:srgbClr val="840000"/>
                </a:solidFill>
              </a:rPr>
              <a:t> </a:t>
            </a:r>
            <a:endParaRPr lang="ru-RU" b="1" dirty="0">
              <a:solidFill>
                <a:srgbClr val="840000"/>
              </a:solidFill>
            </a:endParaRPr>
          </a:p>
        </p:txBody>
      </p:sp>
      <p:graphicFrame>
        <p:nvGraphicFramePr>
          <p:cNvPr id="3" name="Таблиця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308860"/>
              </p:ext>
            </p:extLst>
          </p:nvPr>
        </p:nvGraphicFramePr>
        <p:xfrm>
          <a:off x="3222942" y="1311353"/>
          <a:ext cx="6289040" cy="304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00680"/>
                <a:gridCol w="741680"/>
                <a:gridCol w="640080"/>
                <a:gridCol w="640080"/>
                <a:gridCol w="640080"/>
                <a:gridCol w="726440"/>
              </a:tblGrid>
              <a:tr h="274320">
                <a:tc>
                  <a:txBody>
                    <a:bodyPr/>
                    <a:lstStyle/>
                    <a:p>
                      <a:pPr marL="17780">
                        <a:spcAft>
                          <a:spcPts val="0"/>
                        </a:spcAft>
                      </a:pPr>
                      <a:r>
                        <a:rPr lang="uk-UA" sz="2000" spc="-35">
                          <a:solidFill>
                            <a:schemeClr val="accent1"/>
                          </a:solidFill>
                          <a:effectLst/>
                        </a:rPr>
                        <a:t>Природнича</a:t>
                      </a:r>
                      <a:endParaRPr lang="uk-UA" sz="2000">
                        <a:solidFill>
                          <a:schemeClr val="accent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>
                          <a:solidFill>
                            <a:schemeClr val="accent1"/>
                          </a:solidFill>
                          <a:effectLst/>
                        </a:rPr>
                        <a:t>70</a:t>
                      </a:r>
                      <a:endParaRPr lang="uk-UA" sz="2000">
                        <a:solidFill>
                          <a:schemeClr val="accent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>
                          <a:solidFill>
                            <a:schemeClr val="accent1"/>
                          </a:solidFill>
                          <a:effectLst/>
                        </a:rPr>
                        <a:t>70</a:t>
                      </a:r>
                      <a:endParaRPr lang="uk-UA" sz="2000">
                        <a:solidFill>
                          <a:schemeClr val="accent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>
                          <a:solidFill>
                            <a:schemeClr val="accent1"/>
                          </a:solidFill>
                          <a:effectLst/>
                        </a:rPr>
                        <a:t>70</a:t>
                      </a:r>
                      <a:endParaRPr lang="uk-UA" sz="2000">
                        <a:solidFill>
                          <a:schemeClr val="accent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>
                          <a:solidFill>
                            <a:schemeClr val="accent1"/>
                          </a:solidFill>
                          <a:effectLst/>
                        </a:rPr>
                        <a:t>70</a:t>
                      </a:r>
                      <a:endParaRPr lang="uk-UA" sz="2000">
                        <a:solidFill>
                          <a:schemeClr val="accent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accent1"/>
                          </a:solidFill>
                          <a:effectLst/>
                        </a:rPr>
                        <a:t>280</a:t>
                      </a:r>
                      <a:endParaRPr lang="uk-UA" sz="2000" dirty="0">
                        <a:solidFill>
                          <a:schemeClr val="accent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31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/>
          <a:stretch/>
        </p:blipFill>
        <p:spPr>
          <a:xfrm>
            <a:off x="10386815" y="368945"/>
            <a:ext cx="1805185" cy="55591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27484"/>
            <a:ext cx="9927771" cy="530516"/>
          </a:xfrm>
          <a:prstGeom prst="rect">
            <a:avLst/>
          </a:prstGeom>
        </p:spPr>
      </p:pic>
      <p:sp>
        <p:nvSpPr>
          <p:cNvPr id="6" name="Місце для вмісту 1"/>
          <p:cNvSpPr>
            <a:spLocks noGrp="1"/>
          </p:cNvSpPr>
          <p:nvPr>
            <p:ph idx="1"/>
          </p:nvPr>
        </p:nvSpPr>
        <p:spPr>
          <a:xfrm>
            <a:off x="317090" y="2025444"/>
            <a:ext cx="8866239" cy="337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000" b="1" dirty="0" err="1" smtClean="0">
                <a:solidFill>
                  <a:srgbClr val="FF6116"/>
                </a:solidFill>
              </a:rPr>
              <a:t>Компетентнісний</a:t>
            </a:r>
            <a:r>
              <a:rPr lang="ru-RU" sz="3000" b="1" dirty="0" smtClean="0">
                <a:solidFill>
                  <a:srgbClr val="FF6116"/>
                </a:solidFill>
              </a:rPr>
              <a:t> </a:t>
            </a:r>
            <a:r>
              <a:rPr lang="ru-RU" sz="3000" b="1" dirty="0" err="1" smtClean="0">
                <a:solidFill>
                  <a:srgbClr val="FF6116"/>
                </a:solidFill>
              </a:rPr>
              <a:t>підхід</a:t>
            </a:r>
            <a:r>
              <a:rPr lang="ru-RU" sz="3000" b="1" dirty="0" smtClean="0">
                <a:solidFill>
                  <a:srgbClr val="FF6116"/>
                </a:solidFill>
              </a:rPr>
              <a:t>: </a:t>
            </a:r>
          </a:p>
          <a:p>
            <a:pPr marL="0" indent="0">
              <a:buNone/>
            </a:pPr>
            <a:r>
              <a:rPr lang="ru-RU" dirty="0" err="1" smtClean="0"/>
              <a:t>Компетентністні</a:t>
            </a:r>
            <a:r>
              <a:rPr lang="ru-RU" dirty="0" smtClean="0"/>
              <a:t> </a:t>
            </a:r>
            <a:r>
              <a:rPr lang="ru-RU" dirty="0" err="1" smtClean="0"/>
              <a:t>завдання</a:t>
            </a:r>
            <a:r>
              <a:rPr lang="ru-RU" dirty="0" smtClean="0"/>
              <a:t> + </a:t>
            </a:r>
            <a:r>
              <a:rPr lang="ru-RU" dirty="0" err="1" smtClean="0"/>
              <a:t>нові</a:t>
            </a:r>
            <a:r>
              <a:rPr lang="ru-RU" dirty="0" smtClean="0"/>
              <a:t> </a:t>
            </a:r>
            <a:r>
              <a:rPr lang="ru-RU" dirty="0" err="1" smtClean="0"/>
              <a:t>освітні</a:t>
            </a:r>
            <a:r>
              <a:rPr lang="ru-RU" dirty="0" smtClean="0"/>
              <a:t> </a:t>
            </a:r>
            <a:r>
              <a:rPr lang="ru-RU" dirty="0" err="1" smtClean="0"/>
              <a:t>технології</a:t>
            </a:r>
            <a:endParaRPr lang="ru-RU" dirty="0" smtClean="0"/>
          </a:p>
          <a:p>
            <a:pPr marL="0" indent="0">
              <a:buNone/>
            </a:pPr>
            <a:r>
              <a:rPr lang="ru-RU" dirty="0" err="1" smtClean="0"/>
              <a:t>Зв’язок</a:t>
            </a:r>
            <a:r>
              <a:rPr lang="ru-RU" dirty="0" smtClean="0"/>
              <a:t> </a:t>
            </a:r>
            <a:r>
              <a:rPr lang="ru-RU" dirty="0"/>
              <a:t>з </a:t>
            </a:r>
            <a:r>
              <a:rPr lang="ru-RU" dirty="0" err="1"/>
              <a:t>життям</a:t>
            </a:r>
            <a:r>
              <a:rPr lang="ru-RU" dirty="0"/>
              <a:t> і </a:t>
            </a:r>
            <a:r>
              <a:rPr lang="ru-RU" dirty="0" err="1"/>
              <a:t>вирішення</a:t>
            </a:r>
            <a:r>
              <a:rPr lang="ru-RU" dirty="0"/>
              <a:t> </a:t>
            </a:r>
            <a:r>
              <a:rPr lang="ru-RU" dirty="0" err="1"/>
              <a:t>практичних</a:t>
            </a:r>
            <a:r>
              <a:rPr lang="ru-RU" dirty="0"/>
              <a:t> </a:t>
            </a:r>
            <a:r>
              <a:rPr lang="ru-RU" dirty="0" smtClean="0"/>
              <a:t>задач</a:t>
            </a:r>
          </a:p>
          <a:p>
            <a:pPr marL="0" indent="0">
              <a:buNone/>
            </a:pPr>
            <a:r>
              <a:rPr lang="ru-RU" dirty="0" err="1" smtClean="0"/>
              <a:t>Навчаємо</a:t>
            </a:r>
            <a:r>
              <a:rPr lang="ru-RU" dirty="0" smtClean="0"/>
              <a:t> не для </a:t>
            </a:r>
            <a:r>
              <a:rPr lang="ru-RU" dirty="0" err="1" smtClean="0"/>
              <a:t>школи</a:t>
            </a:r>
            <a:r>
              <a:rPr lang="ru-RU" dirty="0" smtClean="0"/>
              <a:t>, а для </a:t>
            </a:r>
            <a:r>
              <a:rPr lang="ru-RU" dirty="0" err="1" smtClean="0"/>
              <a:t>життя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Не </a:t>
            </a:r>
            <a:r>
              <a:rPr lang="ru-RU" dirty="0" err="1" smtClean="0"/>
              <a:t>лише</a:t>
            </a:r>
            <a:r>
              <a:rPr lang="ru-RU" dirty="0" smtClean="0"/>
              <a:t> </a:t>
            </a:r>
            <a:r>
              <a:rPr lang="ru-RU" dirty="0" err="1" smtClean="0"/>
              <a:t>дати</a:t>
            </a:r>
            <a:r>
              <a:rPr lang="ru-RU" dirty="0" smtClean="0"/>
              <a:t> </a:t>
            </a:r>
            <a:r>
              <a:rPr lang="ru-RU" dirty="0" err="1" smtClean="0"/>
              <a:t>знання</a:t>
            </a:r>
            <a:r>
              <a:rPr lang="ru-RU" dirty="0" smtClean="0"/>
              <a:t>, а </a:t>
            </a:r>
            <a:r>
              <a:rPr lang="ru-RU" dirty="0" err="1" smtClean="0"/>
              <a:t>навчити</a:t>
            </a:r>
            <a:r>
              <a:rPr lang="ru-RU" dirty="0" smtClean="0"/>
              <a:t> </a:t>
            </a:r>
            <a:r>
              <a:rPr lang="ru-RU" dirty="0" err="1" smtClean="0"/>
              <a:t>вчитися</a:t>
            </a:r>
            <a:endParaRPr lang="ru-RU" dirty="0" smtClean="0"/>
          </a:p>
          <a:p>
            <a:pPr marL="0" indent="0">
              <a:buNone/>
            </a:pPr>
            <a:r>
              <a:rPr lang="ru-RU" dirty="0" err="1" smtClean="0"/>
              <a:t>Навчити</a:t>
            </a:r>
            <a:r>
              <a:rPr lang="ru-RU" dirty="0" smtClean="0"/>
              <a:t> </a:t>
            </a:r>
            <a:r>
              <a:rPr lang="ru-RU" dirty="0" err="1" smtClean="0"/>
              <a:t>орієнтуватися</a:t>
            </a:r>
            <a:r>
              <a:rPr lang="ru-RU" dirty="0" smtClean="0"/>
              <a:t> у реальному </a:t>
            </a:r>
            <a:r>
              <a:rPr lang="ru-RU" dirty="0" err="1" smtClean="0"/>
              <a:t>світі</a:t>
            </a:r>
            <a:r>
              <a:rPr lang="ru-RU" dirty="0" smtClean="0"/>
              <a:t>, </a:t>
            </a:r>
            <a:r>
              <a:rPr lang="ru-RU" dirty="0" err="1" smtClean="0"/>
              <a:t>давати</a:t>
            </a:r>
            <a:r>
              <a:rPr lang="ru-RU" dirty="0" smtClean="0"/>
              <a:t> </a:t>
            </a:r>
            <a:r>
              <a:rPr lang="ru-RU" dirty="0" err="1" smtClean="0"/>
              <a:t>собі</a:t>
            </a:r>
            <a:r>
              <a:rPr lang="ru-RU" dirty="0" smtClean="0"/>
              <a:t> раду</a:t>
            </a:r>
          </a:p>
          <a:p>
            <a:pPr marL="0" indent="0">
              <a:buNone/>
            </a:pPr>
            <a:r>
              <a:rPr lang="ru-RU" dirty="0" err="1" smtClean="0"/>
              <a:t>Розв</a:t>
            </a:r>
            <a:r>
              <a:rPr lang="pl-PL" dirty="0" smtClean="0"/>
              <a:t>’</a:t>
            </a:r>
            <a:r>
              <a:rPr lang="ru-RU" dirty="0" err="1" smtClean="0"/>
              <a:t>язувати</a:t>
            </a:r>
            <a:r>
              <a:rPr lang="ru-RU" dirty="0" smtClean="0"/>
              <a:t> </a:t>
            </a:r>
            <a:r>
              <a:rPr lang="ru-RU" dirty="0" err="1" smtClean="0"/>
              <a:t>практичні</a:t>
            </a:r>
            <a:r>
              <a:rPr lang="ru-RU" dirty="0" smtClean="0"/>
              <a:t>, </a:t>
            </a:r>
            <a:r>
              <a:rPr lang="ru-RU" dirty="0" err="1" smtClean="0"/>
              <a:t>життєві</a:t>
            </a:r>
            <a:r>
              <a:rPr lang="ru-RU" dirty="0" smtClean="0"/>
              <a:t> </a:t>
            </a:r>
            <a:r>
              <a:rPr lang="ru-RU" dirty="0" err="1" smtClean="0"/>
              <a:t>задачі</a:t>
            </a:r>
            <a:endParaRPr lang="ru-RU" dirty="0"/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03122" y="1256544"/>
            <a:ext cx="10343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40000"/>
                </a:solidFill>
              </a:rPr>
              <a:t>СУЧАСНИЙ УРОК</a:t>
            </a:r>
            <a:endParaRPr lang="uk-UA" sz="3200" dirty="0">
              <a:solidFill>
                <a:srgbClr val="840000"/>
              </a:solidFill>
            </a:endParaRPr>
          </a:p>
        </p:txBody>
      </p:sp>
      <p:pic>
        <p:nvPicPr>
          <p:cNvPr id="4" name="Місце для вмісту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248" y="5928047"/>
            <a:ext cx="2339752" cy="92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1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уман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TM04033937[[fn=Туман]]</Template>
  <TotalTime>734</TotalTime>
  <Words>1028</Words>
  <Application>Microsoft Office PowerPoint</Application>
  <PresentationFormat>Довільний</PresentationFormat>
  <Paragraphs>225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33</vt:i4>
      </vt:variant>
    </vt:vector>
  </HeadingPairs>
  <TitlesOfParts>
    <vt:vector size="34" baseType="lpstr">
      <vt:lpstr>Туман</vt:lpstr>
      <vt:lpstr>Едукаційна інтегрологія у початковій школі</vt:lpstr>
      <vt:lpstr>Презентація PowerPoint</vt:lpstr>
      <vt:lpstr>Презентація PowerPoint</vt:lpstr>
      <vt:lpstr>Еволюція геніїв</vt:lpstr>
      <vt:lpstr>Думка класика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Що інтегрувати?</vt:lpstr>
      <vt:lpstr>ЯК інтегрувати?  </vt:lpstr>
      <vt:lpstr>КОЛИ МОЖЛИВА ІНТЕҐРАЦІЯ ПРЕДМЕТІВ?</vt:lpstr>
      <vt:lpstr>РЕЗУЛЬТАТ ІНТЕГРАЦІЇ</vt:lpstr>
      <vt:lpstr>Оранжеве, руде, помаранчеве Інтегрована  тема  для 1 класу  розрахована на 5 днів </vt:lpstr>
      <vt:lpstr>Усна лічба </vt:lpstr>
      <vt:lpstr>АФІША „РАХУВАЛА БІЛКА”</vt:lpstr>
      <vt:lpstr>Словничок „ТВАРИНИ І ПЛОДИ”</vt:lpstr>
      <vt:lpstr>Оранжева пісенька</vt:lpstr>
      <vt:lpstr>Знайди когось</vt:lpstr>
      <vt:lpstr>ГРУПУВАННЯ СЛІВ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User</cp:lastModifiedBy>
  <cp:revision>113</cp:revision>
  <dcterms:created xsi:type="dcterms:W3CDTF">2017-06-19T07:07:09Z</dcterms:created>
  <dcterms:modified xsi:type="dcterms:W3CDTF">2017-06-20T12:46:48Z</dcterms:modified>
</cp:coreProperties>
</file>