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76" r:id="rId2"/>
    <p:sldId id="277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310" r:id="rId13"/>
    <p:sldId id="312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278" r:id="rId26"/>
    <p:sldId id="279" r:id="rId27"/>
    <p:sldId id="280" r:id="rId28"/>
    <p:sldId id="313" r:id="rId29"/>
    <p:sldId id="317" r:id="rId30"/>
    <p:sldId id="318" r:id="rId31"/>
    <p:sldId id="320" r:id="rId32"/>
    <p:sldId id="321" r:id="rId33"/>
    <p:sldId id="323" r:id="rId34"/>
    <p:sldId id="324" r:id="rId35"/>
    <p:sldId id="314" r:id="rId36"/>
    <p:sldId id="315" r:id="rId37"/>
    <p:sldId id="316" r:id="rId38"/>
    <p:sldId id="319" r:id="rId39"/>
    <p:sldId id="285" r:id="rId40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Помірний стиль 2 –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із теми 1 –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AF606853-7671-496A-8E4F-DF71F8EC918B}" styleName="Темний стиль 1 –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573" autoAdjust="0"/>
    <p:restoredTop sz="94660"/>
  </p:normalViewPr>
  <p:slideViewPr>
    <p:cSldViewPr>
      <p:cViewPr varScale="1">
        <p:scale>
          <a:sx n="88" d="100"/>
          <a:sy n="88" d="100"/>
        </p:scale>
        <p:origin x="-792" y="-10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096BE-559C-415C-9BE0-FA4754DBD1C0}" type="datetimeFigureOut">
              <a:rPr lang="uk-UA" smtClean="0"/>
              <a:pPr/>
              <a:t>09.11.2016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E60060-C1A6-4B8F-A7BD-C152A95351B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283126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C95746-6154-45B1-A5E8-C12849FB930B}" type="slidenum">
              <a:rPr lang="uk-UA" smtClean="0"/>
              <a:pPr>
                <a:defRPr/>
              </a:pPr>
              <a:t>35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1581060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52" tIns="46776" rIns="93552" bIns="46776" anchor="b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fld id="{173F1C10-9D96-4077-A1C0-BA8E8927A244}" type="slidenum">
              <a:rPr lang="uk-UA" sz="1200">
                <a:latin typeface="Arial" charset="0"/>
              </a:rPr>
              <a:pPr algn="r" eaLnBrk="1" hangingPunct="1"/>
              <a:t>36</a:t>
            </a:fld>
            <a:endParaRPr lang="uk-UA" sz="1200" dirty="0">
              <a:latin typeface="Arial" charset="0"/>
            </a:endParaRPr>
          </a:p>
        </p:txBody>
      </p:sp>
      <p:sp>
        <p:nvSpPr>
          <p:cNvPr id="26627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44500" y="746125"/>
            <a:ext cx="5969000" cy="3730625"/>
          </a:xfrm>
          <a:ln/>
        </p:spPr>
      </p:sp>
      <p:sp>
        <p:nvSpPr>
          <p:cNvPr id="26628" name="Місце для нотаток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uk-UA" dirty="0" smtClean="0"/>
          </a:p>
        </p:txBody>
      </p:sp>
      <p:sp>
        <p:nvSpPr>
          <p:cNvPr id="2" name="Місце для номера слайда 3"/>
          <p:cNvSpPr txBox="1">
            <a:spLocks noGrp="1"/>
          </p:cNvSpPr>
          <p:nvPr/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552" tIns="46776" rIns="93552" bIns="46776" anchor="b"/>
          <a:lstStyle/>
          <a:p>
            <a:pPr algn="r">
              <a:defRPr/>
            </a:pPr>
            <a:fld id="{4043FC62-1046-46B2-948A-64A9454A16BD}" type="slidenum">
              <a:rPr lang="uk-UA" sz="1200">
                <a:latin typeface="+mn-lt"/>
              </a:rPr>
              <a:pPr algn="r">
                <a:defRPr/>
              </a:pPr>
              <a:t>36</a:t>
            </a:fld>
            <a:endParaRPr lang="uk-UA" sz="1200" dirty="0">
              <a:latin typeface="+mn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C95746-6154-45B1-A5E8-C12849FB930B}" type="slidenum">
              <a:rPr lang="uk-UA" smtClean="0"/>
              <a:pPr>
                <a:defRPr/>
              </a:pPr>
              <a:t>36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1802268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52" tIns="46776" rIns="93552" bIns="46776" anchor="b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fld id="{173F1C10-9D96-4077-A1C0-BA8E8927A244}" type="slidenum">
              <a:rPr lang="uk-UA" sz="1200">
                <a:latin typeface="Arial" charset="0"/>
              </a:rPr>
              <a:pPr algn="r" eaLnBrk="1" hangingPunct="1"/>
              <a:t>37</a:t>
            </a:fld>
            <a:endParaRPr lang="uk-UA" sz="1200" dirty="0">
              <a:latin typeface="Arial" charset="0"/>
            </a:endParaRPr>
          </a:p>
        </p:txBody>
      </p:sp>
      <p:sp>
        <p:nvSpPr>
          <p:cNvPr id="26627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44500" y="746125"/>
            <a:ext cx="5969000" cy="3730625"/>
          </a:xfrm>
          <a:ln/>
        </p:spPr>
      </p:sp>
      <p:sp>
        <p:nvSpPr>
          <p:cNvPr id="26628" name="Місце для нотаток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uk-UA" dirty="0" smtClean="0"/>
          </a:p>
        </p:txBody>
      </p:sp>
      <p:sp>
        <p:nvSpPr>
          <p:cNvPr id="2" name="Місце для номера слайда 3"/>
          <p:cNvSpPr txBox="1">
            <a:spLocks noGrp="1"/>
          </p:cNvSpPr>
          <p:nvPr/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552" tIns="46776" rIns="93552" bIns="46776" anchor="b"/>
          <a:lstStyle/>
          <a:p>
            <a:pPr algn="r">
              <a:defRPr/>
            </a:pPr>
            <a:fld id="{4043FC62-1046-46B2-948A-64A9454A16BD}" type="slidenum">
              <a:rPr lang="uk-UA" sz="1200">
                <a:latin typeface="+mn-lt"/>
              </a:rPr>
              <a:pPr algn="r">
                <a:defRPr/>
              </a:pPr>
              <a:t>37</a:t>
            </a:fld>
            <a:endParaRPr lang="uk-UA" sz="1200" dirty="0">
              <a:latin typeface="+mn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C95746-6154-45B1-A5E8-C12849FB930B}" type="slidenum">
              <a:rPr lang="uk-UA" smtClean="0"/>
              <a:pPr>
                <a:defRPr/>
              </a:pPr>
              <a:t>37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871643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52" tIns="46776" rIns="93552" bIns="46776" anchor="b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fld id="{173F1C10-9D96-4077-A1C0-BA8E8927A244}" type="slidenum">
              <a:rPr lang="uk-UA" sz="1200">
                <a:latin typeface="Arial" charset="0"/>
              </a:rPr>
              <a:pPr algn="r" eaLnBrk="1" hangingPunct="1"/>
              <a:t>38</a:t>
            </a:fld>
            <a:endParaRPr lang="uk-UA" sz="1200" dirty="0">
              <a:latin typeface="Arial" charset="0"/>
            </a:endParaRPr>
          </a:p>
        </p:txBody>
      </p:sp>
      <p:sp>
        <p:nvSpPr>
          <p:cNvPr id="26627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44500" y="746125"/>
            <a:ext cx="5969000" cy="3730625"/>
          </a:xfrm>
          <a:ln/>
        </p:spPr>
      </p:sp>
      <p:sp>
        <p:nvSpPr>
          <p:cNvPr id="26628" name="Місце для нотаток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uk-UA" dirty="0" smtClean="0"/>
          </a:p>
        </p:txBody>
      </p:sp>
      <p:sp>
        <p:nvSpPr>
          <p:cNvPr id="2" name="Місце для номера слайда 3"/>
          <p:cNvSpPr txBox="1">
            <a:spLocks noGrp="1"/>
          </p:cNvSpPr>
          <p:nvPr/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552" tIns="46776" rIns="93552" bIns="46776" anchor="b"/>
          <a:lstStyle/>
          <a:p>
            <a:pPr algn="r">
              <a:defRPr/>
            </a:pPr>
            <a:fld id="{4043FC62-1046-46B2-948A-64A9454A16BD}" type="slidenum">
              <a:rPr lang="uk-UA" sz="1200">
                <a:latin typeface="+mn-lt"/>
              </a:rPr>
              <a:pPr algn="r">
                <a:defRPr/>
              </a:pPr>
              <a:t>38</a:t>
            </a:fld>
            <a:endParaRPr lang="uk-UA" sz="1200" dirty="0">
              <a:latin typeface="+mn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C95746-6154-45B1-A5E8-C12849FB930B}" type="slidenum">
              <a:rPr lang="uk-UA" smtClean="0"/>
              <a:pPr>
                <a:defRPr/>
              </a:pPr>
              <a:t>38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2909831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5656-DE55-4FA0-ABCB-98F00BFBC353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F486-7C5A-4FA0-AD68-62523698EE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1203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5656-DE55-4FA0-ABCB-98F00BFBC353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F486-7C5A-4FA0-AD68-62523698EE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6337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5656-DE55-4FA0-ABCB-98F00BFBC353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F486-7C5A-4FA0-AD68-62523698EE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7424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5656-DE55-4FA0-ABCB-98F00BFBC353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F486-7C5A-4FA0-AD68-62523698EE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1177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5656-DE55-4FA0-ABCB-98F00BFBC353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F486-7C5A-4FA0-AD68-62523698EE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2466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5656-DE55-4FA0-ABCB-98F00BFBC353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F486-7C5A-4FA0-AD68-62523698EE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5952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5656-DE55-4FA0-ABCB-98F00BFBC353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F486-7C5A-4FA0-AD68-62523698EE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7073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5656-DE55-4FA0-ABCB-98F00BFBC353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F486-7C5A-4FA0-AD68-62523698EE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3191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5656-DE55-4FA0-ABCB-98F00BFBC353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F486-7C5A-4FA0-AD68-62523698EE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95891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5656-DE55-4FA0-ABCB-98F00BFBC353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F486-7C5A-4FA0-AD68-62523698EE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5348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5656-DE55-4FA0-ABCB-98F00BFBC353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8F486-7C5A-4FA0-AD68-62523698EE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5932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25656-DE55-4FA0-ABCB-98F00BFBC353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8F486-7C5A-4FA0-AD68-62523698EE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84706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4.jpeg"/><Relationship Id="rId7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eg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5.jpeg"/><Relationship Id="rId4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4.jpeg"/><Relationship Id="rId5" Type="http://schemas.openxmlformats.org/officeDocument/2006/relationships/image" Target="../media/image6.jpe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4.jpeg"/><Relationship Id="rId5" Type="http://schemas.openxmlformats.org/officeDocument/2006/relationships/image" Target="../media/image6.jpeg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4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41.jpeg"/><Relationship Id="rId7" Type="http://schemas.openxmlformats.org/officeDocument/2006/relationships/image" Target="../media/image43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6.jpeg"/><Relationship Id="rId4" Type="http://schemas.openxmlformats.org/officeDocument/2006/relationships/image" Target="../media/image42.jpeg"/><Relationship Id="rId9" Type="http://schemas.openxmlformats.org/officeDocument/2006/relationships/image" Target="../media/image45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48.png"/><Relationship Id="rId11" Type="http://schemas.openxmlformats.org/officeDocument/2006/relationships/image" Target="../media/image4.jpeg"/><Relationship Id="rId5" Type="http://schemas.openxmlformats.org/officeDocument/2006/relationships/image" Target="../media/image47.png"/><Relationship Id="rId10" Type="http://schemas.openxmlformats.org/officeDocument/2006/relationships/image" Target="../media/image6.jpeg"/><Relationship Id="rId4" Type="http://schemas.openxmlformats.org/officeDocument/2006/relationships/image" Target="../media/image46.png"/><Relationship Id="rId9" Type="http://schemas.openxmlformats.org/officeDocument/2006/relationships/image" Target="../media/image51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tags" Target="../tags/tag7.xml"/><Relationship Id="rId7" Type="http://schemas.openxmlformats.org/officeDocument/2006/relationships/oleObject" Target="../embeddings/oleObject2.bin"/><Relationship Id="rId2" Type="http://schemas.openxmlformats.org/officeDocument/2006/relationships/tags" Target="../tags/tag6.xml"/><Relationship Id="rId1" Type="http://schemas.openxmlformats.org/officeDocument/2006/relationships/vmlDrawing" Target="../drawings/vmlDrawing2.v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jpeg"/><Relationship Id="rId4" Type="http://schemas.openxmlformats.org/officeDocument/2006/relationships/tags" Target="../tags/tag8.xml"/><Relationship Id="rId9" Type="http://schemas.openxmlformats.org/officeDocument/2006/relationships/image" Target="../media/image6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tags" Target="../tags/tag10.xml"/><Relationship Id="rId7" Type="http://schemas.openxmlformats.org/officeDocument/2006/relationships/oleObject" Target="../embeddings/oleObject3.bin"/><Relationship Id="rId2" Type="http://schemas.openxmlformats.org/officeDocument/2006/relationships/tags" Target="../tags/tag9.xml"/><Relationship Id="rId1" Type="http://schemas.openxmlformats.org/officeDocument/2006/relationships/vmlDrawing" Target="../drawings/vmlDrawing3.v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jpeg"/><Relationship Id="rId4" Type="http://schemas.openxmlformats.org/officeDocument/2006/relationships/tags" Target="../tags/tag11.xml"/><Relationship Id="rId9" Type="http://schemas.openxmlformats.org/officeDocument/2006/relationships/image" Target="../media/image6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peg"/><Relationship Id="rId2" Type="http://schemas.openxmlformats.org/officeDocument/2006/relationships/tags" Target="../tags/tag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jpeg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5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0" y="0"/>
            <a:ext cx="9146790" cy="609786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>
            <p:custDataLst>
              <p:tags r:id="rId1"/>
            </p:custDataLst>
          </p:nvPr>
        </p:nvSpPr>
        <p:spPr bwMode="auto">
          <a:xfrm>
            <a:off x="827584" y="3289548"/>
            <a:ext cx="7488832" cy="2304256"/>
          </a:xfrm>
          <a:prstGeom prst="roundRect">
            <a:avLst/>
          </a:prstGeom>
          <a:gradFill flip="none" rotWithShape="1">
            <a:gsLst>
              <a:gs pos="10000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0">
                <a:schemeClr val="accent6">
                  <a:lumMod val="60000"/>
                  <a:lumOff val="40000"/>
                </a:schemeClr>
              </a:gs>
            </a:gsLst>
            <a:lin ang="18900000" scaled="1"/>
            <a:tileRect/>
          </a:gradFill>
          <a:ln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sz="2700" b="1" dirty="0" smtClean="0">
                <a:solidFill>
                  <a:schemeClr val="bg1"/>
                </a:solidFill>
              </a:rPr>
              <a:t>КОМПЕТЕНТНІСНО-ОРІЄНТОВАНІ </a:t>
            </a:r>
            <a:r>
              <a:rPr lang="uk-UA" sz="2700" b="1" dirty="0">
                <a:solidFill>
                  <a:schemeClr val="bg1"/>
                </a:solidFill>
              </a:rPr>
              <a:t>ЗАВДАННЯ </a:t>
            </a:r>
            <a:br>
              <a:rPr lang="uk-UA" sz="2700" b="1" dirty="0">
                <a:solidFill>
                  <a:schemeClr val="bg1"/>
                </a:solidFill>
              </a:rPr>
            </a:br>
            <a:r>
              <a:rPr lang="uk-UA" sz="2700" b="1" dirty="0">
                <a:solidFill>
                  <a:schemeClr val="bg1"/>
                </a:solidFill>
              </a:rPr>
              <a:t>У ПОЧАТКОВІЙ ШКОЛІ </a:t>
            </a:r>
            <a:br>
              <a:rPr lang="uk-UA" sz="2700" b="1" dirty="0">
                <a:solidFill>
                  <a:schemeClr val="bg1"/>
                </a:solidFill>
              </a:rPr>
            </a:br>
            <a:r>
              <a:rPr lang="uk-UA" sz="2700" dirty="0">
                <a:solidFill>
                  <a:schemeClr val="bg1"/>
                </a:solidFill>
              </a:rPr>
              <a:t>(на прикладі природознавства</a:t>
            </a:r>
            <a:r>
              <a:rPr lang="uk-UA" sz="2700" dirty="0" smtClean="0">
                <a:solidFill>
                  <a:schemeClr val="bg1"/>
                </a:solidFill>
              </a:rPr>
              <a:t>)</a:t>
            </a:r>
          </a:p>
          <a:p>
            <a:pPr algn="ctr"/>
            <a:endParaRPr lang="uk-UA" sz="1000" dirty="0" smtClean="0">
              <a:solidFill>
                <a:schemeClr val="tx1"/>
              </a:solidFill>
            </a:endParaRPr>
          </a:p>
          <a:p>
            <a:pPr algn="r">
              <a:lnSpc>
                <a:spcPct val="150000"/>
              </a:lnSpc>
            </a:pPr>
            <a:r>
              <a:rPr lang="uk-UA" sz="1600" dirty="0" smtClean="0">
                <a:solidFill>
                  <a:schemeClr val="bg1"/>
                </a:solidFill>
              </a:rPr>
              <a:t>Дарія Біда,</a:t>
            </a:r>
          </a:p>
          <a:p>
            <a:pPr algn="r"/>
            <a:r>
              <a:rPr lang="uk-UA" sz="1600" dirty="0" smtClean="0">
                <a:solidFill>
                  <a:schemeClr val="bg1"/>
                </a:solidFill>
              </a:rPr>
              <a:t> доцент кафедри педагогіки ЛОІППО</a:t>
            </a:r>
            <a:endParaRPr lang="ru-RU" sz="1600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896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Класифікація та зміст ключових </a:t>
            </a:r>
            <a:r>
              <a:rPr lang="uk-UA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компетентностей</a:t>
            </a:r>
            <a:endParaRPr lang="uk-UA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86" y="2088345"/>
            <a:ext cx="5520274" cy="3680183"/>
          </a:xfrm>
          <a:prstGeom prst="rect">
            <a:avLst/>
          </a:prstGeom>
        </p:spPr>
      </p:pic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915815" y="1521354"/>
            <a:ext cx="5976665" cy="3626115"/>
          </a:xfrm>
        </p:spPr>
        <p:txBody>
          <a:bodyPr/>
          <a:lstStyle/>
          <a:p>
            <a:r>
              <a:rPr lang="uk-UA" dirty="0"/>
              <a:t>Ключові компетентності – це </a:t>
            </a:r>
            <a:r>
              <a:rPr lang="uk-UA" b="1" dirty="0"/>
              <a:t>результат освіти, </a:t>
            </a:r>
            <a:r>
              <a:rPr lang="uk-UA" dirty="0"/>
              <a:t>який виявляється у володінні універсальними способами діяльності, які 1) найбільш затребувані у суспільстві; 2)які є дефіцитом для багатьох членів суспільства.</a:t>
            </a:r>
          </a:p>
          <a:p>
            <a:r>
              <a:rPr lang="uk-UA" dirty="0"/>
              <a:t>Є різні класифікації ключових </a:t>
            </a:r>
            <a:r>
              <a:rPr lang="uk-UA" dirty="0" err="1"/>
              <a:t>компетентностей</a:t>
            </a:r>
            <a:r>
              <a:rPr lang="uk-UA" dirty="0"/>
              <a:t>. </a:t>
            </a:r>
          </a:p>
          <a:p>
            <a:r>
              <a:rPr lang="uk-UA" dirty="0"/>
              <a:t>Важливо: вони відрізняються від загально-навчальних умінь і навиків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2284"/>
            <a:ext cx="9144000" cy="530516"/>
          </a:xfrm>
          <a:prstGeom prst="rect">
            <a:avLst/>
          </a:prstGeom>
        </p:spPr>
      </p:pic>
      <p:pic>
        <p:nvPicPr>
          <p:cNvPr id="5" name="Місце для вмісту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812555"/>
            <a:ext cx="2339752" cy="925265"/>
          </a:xfrm>
          <a:prstGeom prst="rect">
            <a:avLst/>
          </a:prstGeom>
        </p:spPr>
      </p:pic>
      <p:grpSp>
        <p:nvGrpSpPr>
          <p:cNvPr id="8" name="Групувати 7"/>
          <p:cNvGrpSpPr/>
          <p:nvPr/>
        </p:nvGrpSpPr>
        <p:grpSpPr>
          <a:xfrm>
            <a:off x="0" y="0"/>
            <a:ext cx="9148972" cy="3092631"/>
            <a:chOff x="0" y="0"/>
            <a:chExt cx="9148972" cy="3092631"/>
          </a:xfrm>
        </p:grpSpPr>
        <p:grpSp>
          <p:nvGrpSpPr>
            <p:cNvPr id="9" name="Групувати 8"/>
            <p:cNvGrpSpPr/>
            <p:nvPr/>
          </p:nvGrpSpPr>
          <p:grpSpPr>
            <a:xfrm>
              <a:off x="0" y="0"/>
              <a:ext cx="1259632" cy="3001516"/>
              <a:chOff x="0" y="0"/>
              <a:chExt cx="1259632" cy="3001516"/>
            </a:xfrm>
          </p:grpSpPr>
          <p:sp>
            <p:nvSpPr>
              <p:cNvPr id="12" name="Прямокутний трикутник 11"/>
              <p:cNvSpPr/>
              <p:nvPr/>
            </p:nvSpPr>
            <p:spPr>
              <a:xfrm rot="5400000">
                <a:off x="-1194978" y="1194978"/>
                <a:ext cx="3001516" cy="611560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" name="Прямокутний трикутник 12"/>
              <p:cNvSpPr/>
              <p:nvPr/>
            </p:nvSpPr>
            <p:spPr>
              <a:xfrm rot="5400000">
                <a:off x="137170" y="-137170"/>
                <a:ext cx="985292" cy="1259632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0" name="Рівнобедрений трикутник 9"/>
            <p:cNvSpPr/>
            <p:nvPr/>
          </p:nvSpPr>
          <p:spPr>
            <a:xfrm rot="10800000">
              <a:off x="1115616" y="0"/>
              <a:ext cx="8033356" cy="223752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1" name="Прямокутний трикутник 10"/>
            <p:cNvSpPr/>
            <p:nvPr/>
          </p:nvSpPr>
          <p:spPr>
            <a:xfrm rot="16200000" flipH="1">
              <a:off x="7471925" y="1420557"/>
              <a:ext cx="3092631" cy="251518"/>
            </a:xfrm>
            <a:prstGeom prst="rt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  <p:extLst>
      <p:ext uri="{BB962C8B-B14F-4D97-AF65-F5344CB8AC3E}">
        <p14:creationId xmlns="" xmlns:p14="http://schemas.microsoft.com/office/powerpoint/2010/main" val="282551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Зміст ключових </a:t>
            </a:r>
            <a:r>
              <a:rPr lang="uk-UA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компетентностей</a:t>
            </a:r>
            <a:endParaRPr lang="uk-UA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uk-UA" dirty="0"/>
              <a:t>Обробка інформації і класифікація інформації за заданою основою – це </a:t>
            </a:r>
            <a:r>
              <a:rPr lang="uk-UA" b="1" dirty="0"/>
              <a:t>інформаційна компетентність.</a:t>
            </a:r>
            <a:r>
              <a:rPr lang="uk-UA" dirty="0"/>
              <a:t> </a:t>
            </a:r>
          </a:p>
          <a:p>
            <a:pPr lvl="0"/>
            <a:r>
              <a:rPr lang="uk-UA" dirty="0"/>
              <a:t>Планування діяльності і строге виконання алгоритму – це </a:t>
            </a:r>
            <a:r>
              <a:rPr lang="uk-UA" b="1" dirty="0" err="1"/>
              <a:t>самоорганізаційна</a:t>
            </a:r>
            <a:r>
              <a:rPr lang="uk-UA" dirty="0"/>
              <a:t> (вирішення проблем) </a:t>
            </a:r>
          </a:p>
          <a:p>
            <a:pPr lvl="0"/>
            <a:r>
              <a:rPr lang="uk-UA" dirty="0"/>
              <a:t>Написання тексту заданої структури, вміння відповідати на запитання слухачів під час виступу – це </a:t>
            </a:r>
            <a:r>
              <a:rPr lang="uk-UA" b="1" dirty="0"/>
              <a:t>комунікативна компетентність</a:t>
            </a:r>
            <a:r>
              <a:rPr lang="uk-UA" dirty="0"/>
              <a:t>. </a:t>
            </a:r>
          </a:p>
          <a:p>
            <a:pPr marL="0" indent="0">
              <a:buNone/>
            </a:pPr>
            <a:r>
              <a:rPr lang="uk-UA" b="1" dirty="0"/>
              <a:t>Кожна ключова компетентність має декілька аспектів, які в свою чергу, характеризуються різними рівнями</a:t>
            </a:r>
            <a:r>
              <a:rPr lang="uk-UA" b="1" dirty="0" smtClean="0"/>
              <a:t>.</a:t>
            </a:r>
            <a:endParaRPr lang="uk-UA" dirty="0"/>
          </a:p>
          <a:p>
            <a:pPr marL="0" indent="0">
              <a:buNone/>
            </a:pPr>
            <a:r>
              <a:rPr lang="uk-UA" i="1" dirty="0"/>
              <a:t>УВАГА: довідатись,  яку саме компетентність ми формулюємо, можна за постановкою задачі. Саме від формулювання завдання залежить, який саме аспект і якої компетентності ми формуємо. </a:t>
            </a:r>
            <a:endParaRPr lang="uk-UA" dirty="0"/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7304"/>
            <a:ext cx="9144000" cy="530516"/>
          </a:xfrm>
          <a:prstGeom prst="rect">
            <a:avLst/>
          </a:prstGeom>
        </p:spPr>
      </p:pic>
      <p:pic>
        <p:nvPicPr>
          <p:cNvPr id="5" name="Місце для вмісту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812555"/>
            <a:ext cx="2339752" cy="925265"/>
          </a:xfrm>
          <a:prstGeom prst="rect">
            <a:avLst/>
          </a:prstGeom>
        </p:spPr>
      </p:pic>
      <p:grpSp>
        <p:nvGrpSpPr>
          <p:cNvPr id="6" name="Групувати 5"/>
          <p:cNvGrpSpPr/>
          <p:nvPr/>
        </p:nvGrpSpPr>
        <p:grpSpPr>
          <a:xfrm>
            <a:off x="0" y="0"/>
            <a:ext cx="9148972" cy="3092631"/>
            <a:chOff x="0" y="0"/>
            <a:chExt cx="9148972" cy="3092631"/>
          </a:xfrm>
        </p:grpSpPr>
        <p:grpSp>
          <p:nvGrpSpPr>
            <p:cNvPr id="7" name="Групувати 6"/>
            <p:cNvGrpSpPr/>
            <p:nvPr/>
          </p:nvGrpSpPr>
          <p:grpSpPr>
            <a:xfrm>
              <a:off x="0" y="0"/>
              <a:ext cx="1259632" cy="3001516"/>
              <a:chOff x="0" y="0"/>
              <a:chExt cx="1259632" cy="3001516"/>
            </a:xfrm>
          </p:grpSpPr>
          <p:sp>
            <p:nvSpPr>
              <p:cNvPr id="10" name="Прямокутний трикутник 9"/>
              <p:cNvSpPr/>
              <p:nvPr/>
            </p:nvSpPr>
            <p:spPr>
              <a:xfrm rot="5400000">
                <a:off x="-1194978" y="1194978"/>
                <a:ext cx="3001516" cy="611560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1" name="Прямокутний трикутник 10"/>
              <p:cNvSpPr/>
              <p:nvPr/>
            </p:nvSpPr>
            <p:spPr>
              <a:xfrm rot="5400000">
                <a:off x="137170" y="-137170"/>
                <a:ext cx="985292" cy="1259632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8" name="Рівнобедрений трикутник 7"/>
            <p:cNvSpPr/>
            <p:nvPr/>
          </p:nvSpPr>
          <p:spPr>
            <a:xfrm rot="10800000">
              <a:off x="1115616" y="0"/>
              <a:ext cx="8033356" cy="223752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" name="Прямокутний трикутник 8"/>
            <p:cNvSpPr/>
            <p:nvPr/>
          </p:nvSpPr>
          <p:spPr>
            <a:xfrm rot="16200000" flipH="1">
              <a:off x="7471925" y="1420557"/>
              <a:ext cx="3092631" cy="251518"/>
            </a:xfrm>
            <a:prstGeom prst="rt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  <p:extLst>
      <p:ext uri="{BB962C8B-B14F-4D97-AF65-F5344CB8AC3E}">
        <p14:creationId xmlns="" xmlns:p14="http://schemas.microsoft.com/office/powerpoint/2010/main" val="420124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0" hangingPunct="0">
              <a:defRPr/>
            </a:pPr>
            <a:r>
              <a:rPr lang="uk-UA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КЛЮЧОВІ КОМПЕТЕНТНОСТІ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0" hangingPunct="0">
              <a:buFont typeface="Wingdings" pitchFamily="2" charset="2"/>
              <a:buChar char="§"/>
              <a:defRPr/>
            </a:pPr>
            <a:r>
              <a:rPr lang="uk-UA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Безпосередній результат освітньої діяльності – формування ключових </a:t>
            </a:r>
            <a:r>
              <a:rPr lang="uk-UA" sz="20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компетентностей</a:t>
            </a:r>
            <a:r>
              <a:rPr lang="uk-UA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§"/>
              <a:defRPr/>
            </a:pPr>
            <a:r>
              <a:rPr lang="uk-UA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Наявність ключових </a:t>
            </a:r>
            <a:r>
              <a:rPr lang="uk-UA" sz="20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компетентностей</a:t>
            </a:r>
            <a:r>
              <a:rPr lang="uk-UA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передбачає оволодіння універсальними способами діяльності. 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§"/>
              <a:defRPr/>
            </a:pPr>
            <a:r>
              <a:rPr lang="uk-UA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Формуються на загальному для всіх предметів змісті</a:t>
            </a: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.</a:t>
            </a:r>
            <a:endParaRPr lang="uk-UA" sz="2000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3994"/>
            <a:ext cx="3779912" cy="25619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2284"/>
            <a:ext cx="9144000" cy="530516"/>
          </a:xfrm>
          <a:prstGeom prst="rect">
            <a:avLst/>
          </a:prstGeom>
        </p:spPr>
      </p:pic>
      <p:pic>
        <p:nvPicPr>
          <p:cNvPr id="5" name="Місце для вмісту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812555"/>
            <a:ext cx="2339752" cy="925265"/>
          </a:xfrm>
          <a:prstGeom prst="rect">
            <a:avLst/>
          </a:prstGeom>
        </p:spPr>
      </p:pic>
      <p:grpSp>
        <p:nvGrpSpPr>
          <p:cNvPr id="8" name="Групувати 7"/>
          <p:cNvGrpSpPr/>
          <p:nvPr/>
        </p:nvGrpSpPr>
        <p:grpSpPr>
          <a:xfrm>
            <a:off x="0" y="0"/>
            <a:ext cx="9148972" cy="3092631"/>
            <a:chOff x="0" y="0"/>
            <a:chExt cx="9148972" cy="3092631"/>
          </a:xfrm>
        </p:grpSpPr>
        <p:grpSp>
          <p:nvGrpSpPr>
            <p:cNvPr id="9" name="Групувати 8"/>
            <p:cNvGrpSpPr/>
            <p:nvPr/>
          </p:nvGrpSpPr>
          <p:grpSpPr>
            <a:xfrm>
              <a:off x="0" y="0"/>
              <a:ext cx="1259632" cy="3001516"/>
              <a:chOff x="0" y="0"/>
              <a:chExt cx="1259632" cy="3001516"/>
            </a:xfrm>
          </p:grpSpPr>
          <p:sp>
            <p:nvSpPr>
              <p:cNvPr id="12" name="Прямокутний трикутник 11"/>
              <p:cNvSpPr/>
              <p:nvPr/>
            </p:nvSpPr>
            <p:spPr>
              <a:xfrm rot="5400000">
                <a:off x="-1194978" y="1194978"/>
                <a:ext cx="3001516" cy="611560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" name="Прямокутний трикутник 12"/>
              <p:cNvSpPr/>
              <p:nvPr/>
            </p:nvSpPr>
            <p:spPr>
              <a:xfrm rot="5400000">
                <a:off x="137170" y="-137170"/>
                <a:ext cx="985292" cy="1259632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0" name="Рівнобедрений трикутник 9"/>
            <p:cNvSpPr/>
            <p:nvPr/>
          </p:nvSpPr>
          <p:spPr>
            <a:xfrm rot="10800000">
              <a:off x="1115616" y="0"/>
              <a:ext cx="8033356" cy="223752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1" name="Прямокутний трикутник 10"/>
            <p:cNvSpPr/>
            <p:nvPr/>
          </p:nvSpPr>
          <p:spPr>
            <a:xfrm rot="16200000" flipH="1">
              <a:off x="7471925" y="1420557"/>
              <a:ext cx="3092631" cy="251518"/>
            </a:xfrm>
            <a:prstGeom prst="rt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  <p:extLst>
      <p:ext uri="{BB962C8B-B14F-4D97-AF65-F5344CB8AC3E}">
        <p14:creationId xmlns="" xmlns:p14="http://schemas.microsoft.com/office/powerpoint/2010/main" val="161064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17384"/>
            <a:ext cx="9144000" cy="530516"/>
          </a:xfrm>
          <a:prstGeom prst="rect">
            <a:avLst/>
          </a:prstGeom>
        </p:spPr>
      </p:pic>
      <p:pic>
        <p:nvPicPr>
          <p:cNvPr id="12" name="Місце для вмісту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812555"/>
            <a:ext cx="2339752" cy="9252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068" y="121196"/>
            <a:ext cx="7886700" cy="1104636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Аспекти ключових </a:t>
            </a:r>
            <a:r>
              <a:rPr lang="uk-UA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компетентностей</a:t>
            </a:r>
            <a:endParaRPr lang="uk-UA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579205" y="895282"/>
            <a:ext cx="4968551" cy="95410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TextBox 2"/>
          <p:cNvSpPr txBox="1"/>
          <p:nvPr/>
        </p:nvSpPr>
        <p:spPr>
          <a:xfrm>
            <a:off x="1579205" y="841276"/>
            <a:ext cx="48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Ключові </a:t>
            </a:r>
          </a:p>
          <a:p>
            <a:pPr algn="ctr"/>
            <a:r>
              <a:rPr lang="uk-UA" sz="2800" b="1" dirty="0" smtClean="0"/>
              <a:t>компетентності</a:t>
            </a:r>
            <a:endParaRPr lang="uk-UA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848598" y="1921396"/>
            <a:ext cx="1954741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/>
              <a:t>Інформаційна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47356" y="1921396"/>
            <a:ext cx="201622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/>
              <a:t>Комунікативна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07596" y="1921396"/>
            <a:ext cx="331236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 err="1"/>
              <a:t>Самоменеджмент</a:t>
            </a:r>
            <a:endParaRPr lang="uk-UA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48597" y="2353444"/>
            <a:ext cx="201622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400" dirty="0"/>
              <a:t>Планування інформаційного пошуку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59124" y="2929508"/>
            <a:ext cx="201622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400" dirty="0" smtClean="0"/>
              <a:t>Витяг </a:t>
            </a:r>
            <a:r>
              <a:rPr lang="uk-UA" sz="1400" dirty="0"/>
              <a:t>первинної інформації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48599" y="4081636"/>
            <a:ext cx="201622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400" dirty="0" smtClean="0"/>
              <a:t>Первинна </a:t>
            </a:r>
            <a:r>
              <a:rPr lang="uk-UA" sz="1400" dirty="0"/>
              <a:t>обробка інформації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48596" y="4637955"/>
            <a:ext cx="2026752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400" dirty="0" smtClean="0"/>
              <a:t>Обробка </a:t>
            </a:r>
            <a:r>
              <a:rPr lang="uk-UA" sz="1400" dirty="0"/>
              <a:t>інформації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48599" y="3505572"/>
            <a:ext cx="201622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400" dirty="0"/>
              <a:t>Витяг </a:t>
            </a:r>
            <a:r>
              <a:rPr lang="uk-UA" sz="1400" dirty="0" smtClean="0"/>
              <a:t>вторинної інформації</a:t>
            </a:r>
            <a:endParaRPr lang="uk-UA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947356" y="3361556"/>
            <a:ext cx="2016224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Діалог</a:t>
            </a:r>
            <a:endParaRPr lang="uk-UA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947356" y="2929508"/>
            <a:ext cx="2016224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Публічний </a:t>
            </a:r>
            <a:r>
              <a:rPr lang="uk-UA" sz="1400" dirty="0"/>
              <a:t>виступ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947356" y="2477715"/>
            <a:ext cx="2016224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Письмова </a:t>
            </a:r>
            <a:r>
              <a:rPr lang="uk-UA" sz="1400" dirty="0"/>
              <a:t>комунікація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947356" y="3793604"/>
            <a:ext cx="201622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Продуктивна </a:t>
            </a:r>
            <a:r>
              <a:rPr lang="uk-UA" sz="1400" dirty="0"/>
              <a:t>групова комунікація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107595" y="2353444"/>
            <a:ext cx="3312367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Ідентифікація (визначення) </a:t>
            </a:r>
            <a:r>
              <a:rPr lang="uk-UA" sz="1400" dirty="0"/>
              <a:t>проблеми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07596" y="2713484"/>
            <a:ext cx="3312367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Цілепокладання </a:t>
            </a:r>
            <a:r>
              <a:rPr lang="uk-UA" sz="1400" dirty="0"/>
              <a:t>і планування діяльності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07597" y="3125787"/>
            <a:ext cx="3312366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Застосування </a:t>
            </a:r>
            <a:r>
              <a:rPr lang="uk-UA" sz="1400" dirty="0"/>
              <a:t>технологій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107596" y="3557835"/>
            <a:ext cx="3312366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Планування ресурсів</a:t>
            </a:r>
            <a:endParaRPr lang="uk-UA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5109848" y="3937620"/>
            <a:ext cx="3310114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400" dirty="0"/>
              <a:t>Оцінка діяльності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107596" y="4349923"/>
            <a:ext cx="3312366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400" dirty="0"/>
              <a:t>Оцінка </a:t>
            </a:r>
            <a:r>
              <a:rPr lang="uk-UA" sz="1400" dirty="0" smtClean="0"/>
              <a:t>результатів діяльності</a:t>
            </a:r>
            <a:endParaRPr lang="uk-UA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5107596" y="4729708"/>
            <a:ext cx="3312366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Оцінка </a:t>
            </a:r>
            <a:r>
              <a:rPr lang="uk-UA" sz="1400" dirty="0"/>
              <a:t>власного просування </a:t>
            </a:r>
            <a:r>
              <a:rPr lang="uk-UA" sz="1400" dirty="0" smtClean="0"/>
              <a:t>(рефлексія)</a:t>
            </a:r>
            <a:endParaRPr lang="uk-UA" sz="1400" dirty="0"/>
          </a:p>
        </p:txBody>
      </p:sp>
      <p:cxnSp>
        <p:nvCxnSpPr>
          <p:cNvPr id="40" name="Сполучна лінія уступом 39"/>
          <p:cNvCxnSpPr>
            <a:stCxn id="13" idx="4"/>
            <a:endCxn id="14" idx="0"/>
          </p:cNvCxnSpPr>
          <p:nvPr/>
        </p:nvCxnSpPr>
        <p:spPr>
          <a:xfrm rot="5400000">
            <a:off x="2908721" y="766636"/>
            <a:ext cx="72008" cy="223751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Сполучна лінія уступом 41"/>
          <p:cNvCxnSpPr>
            <a:stCxn id="13" idx="4"/>
            <a:endCxn id="16" idx="0"/>
          </p:cNvCxnSpPr>
          <p:nvPr/>
        </p:nvCxnSpPr>
        <p:spPr>
          <a:xfrm rot="16200000" flipH="1">
            <a:off x="5377626" y="535243"/>
            <a:ext cx="72008" cy="2700298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 сполучна лінія 43"/>
          <p:cNvCxnSpPr>
            <a:stCxn id="13" idx="4"/>
          </p:cNvCxnSpPr>
          <p:nvPr/>
        </p:nvCxnSpPr>
        <p:spPr>
          <a:xfrm>
            <a:off x="4063481" y="1849388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Групувати 46"/>
          <p:cNvGrpSpPr/>
          <p:nvPr/>
        </p:nvGrpSpPr>
        <p:grpSpPr>
          <a:xfrm>
            <a:off x="0" y="0"/>
            <a:ext cx="9148972" cy="3092631"/>
            <a:chOff x="0" y="0"/>
            <a:chExt cx="9148972" cy="3092631"/>
          </a:xfrm>
        </p:grpSpPr>
        <p:grpSp>
          <p:nvGrpSpPr>
            <p:cNvPr id="48" name="Групувати 47"/>
            <p:cNvGrpSpPr/>
            <p:nvPr/>
          </p:nvGrpSpPr>
          <p:grpSpPr>
            <a:xfrm>
              <a:off x="0" y="0"/>
              <a:ext cx="1259632" cy="3001516"/>
              <a:chOff x="0" y="0"/>
              <a:chExt cx="1259632" cy="3001516"/>
            </a:xfrm>
          </p:grpSpPr>
          <p:sp>
            <p:nvSpPr>
              <p:cNvPr id="51" name="Прямокутний трикутник 50"/>
              <p:cNvSpPr/>
              <p:nvPr/>
            </p:nvSpPr>
            <p:spPr>
              <a:xfrm rot="5400000">
                <a:off x="-1194978" y="1194978"/>
                <a:ext cx="3001516" cy="611560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2" name="Прямокутний трикутник 51"/>
              <p:cNvSpPr/>
              <p:nvPr/>
            </p:nvSpPr>
            <p:spPr>
              <a:xfrm rot="5400000">
                <a:off x="137170" y="-137170"/>
                <a:ext cx="985292" cy="1259632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49" name="Рівнобедрений трикутник 48"/>
            <p:cNvSpPr/>
            <p:nvPr/>
          </p:nvSpPr>
          <p:spPr>
            <a:xfrm rot="10800000">
              <a:off x="1115616" y="0"/>
              <a:ext cx="8033356" cy="223752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0" name="Прямокутний трикутник 49"/>
            <p:cNvSpPr/>
            <p:nvPr/>
          </p:nvSpPr>
          <p:spPr>
            <a:xfrm rot="16200000" flipH="1">
              <a:off x="7471925" y="1420557"/>
              <a:ext cx="3092631" cy="251518"/>
            </a:xfrm>
            <a:prstGeom prst="rt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  <p:extLst>
      <p:ext uri="{BB962C8B-B14F-4D97-AF65-F5344CB8AC3E}">
        <p14:creationId xmlns="" xmlns:p14="http://schemas.microsoft.com/office/powerpoint/2010/main" val="2916905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Креативные де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2993161"/>
            <a:ext cx="3419873" cy="2279916"/>
          </a:xfrm>
          <a:prstGeom prst="rect">
            <a:avLst/>
          </a:prstGeom>
          <a:noFill/>
        </p:spPr>
      </p:pic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2131219" y="178595"/>
            <a:ext cx="6072188" cy="101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uk-UA" sz="1667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endParaRPr lang="uk-UA" sz="1667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1144" name="Rectangle 8"/>
          <p:cNvSpPr>
            <a:spLocks noChangeArrowheads="1"/>
          </p:cNvSpPr>
          <p:nvPr/>
        </p:nvSpPr>
        <p:spPr bwMode="auto">
          <a:xfrm>
            <a:off x="911490" y="5197740"/>
            <a:ext cx="7321021" cy="300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uk-UA" sz="1167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1167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00125" y="1250157"/>
            <a:ext cx="7203282" cy="168244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uk-UA" sz="2333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Times New Roman" pitchFamily="18" charset="0"/>
            </a:endParaRPr>
          </a:p>
          <a:p>
            <a:pPr indent="519886">
              <a:defRPr/>
            </a:pPr>
            <a:r>
              <a:rPr lang="uk-UA" sz="2000" dirty="0">
                <a:cs typeface="Times New Roman" pitchFamily="18" charset="0"/>
              </a:rPr>
              <a:t>Учень визначає, якої  інформації не вистарчає для вирішення завдання; знаходить інформацію, якої не вистарчає, використовуючи додаткові джерела інформації (Інтернет, бібліотека,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uk-UA" sz="2000" dirty="0">
                <a:cs typeface="Times New Roman" pitchFamily="18" charset="0"/>
              </a:rPr>
              <a:t>періодика, енциклопедії, довідники). </a:t>
            </a:r>
            <a:endParaRPr lang="ru-RU" sz="2000" dirty="0">
              <a:cs typeface="Times New Roman" pitchFamily="18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uk-UA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ІНФОРМАЦІЙНА КОМПЕТЕНТНІСТЬ</a:t>
            </a:r>
            <a:r>
              <a:rPr lang="en-US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</a:t>
            </a:r>
            <a:r>
              <a:rPr lang="uk-UA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uk-UA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планування </a:t>
            </a:r>
            <a:r>
              <a:rPr lang="uk-UA" sz="3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інформаційного пошуку </a:t>
            </a:r>
            <a:endParaRPr lang="ru-RU" sz="3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7304"/>
            <a:ext cx="9144000" cy="530516"/>
          </a:xfrm>
          <a:prstGeom prst="rect">
            <a:avLst/>
          </a:prstGeom>
        </p:spPr>
      </p:pic>
      <p:pic>
        <p:nvPicPr>
          <p:cNvPr id="11" name="Місце для вмісту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812555"/>
            <a:ext cx="2339752" cy="9252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71393" y="3152130"/>
            <a:ext cx="4284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>
                <a:cs typeface="Times New Roman" pitchFamily="18" charset="0"/>
              </a:rPr>
              <a:t>Традиційне завдання написати реферат спрямоване саме на формування в учнів цього аспекту. </a:t>
            </a:r>
            <a:endParaRPr lang="ru-RU" i="1" dirty="0">
              <a:cs typeface="Times New Roman" pitchFamily="18" charset="0"/>
            </a:endParaRPr>
          </a:p>
          <a:p>
            <a:endParaRPr lang="uk-UA" dirty="0"/>
          </a:p>
        </p:txBody>
      </p:sp>
      <p:grpSp>
        <p:nvGrpSpPr>
          <p:cNvPr id="14" name="Групувати 13"/>
          <p:cNvGrpSpPr/>
          <p:nvPr/>
        </p:nvGrpSpPr>
        <p:grpSpPr>
          <a:xfrm>
            <a:off x="0" y="0"/>
            <a:ext cx="9148972" cy="3092631"/>
            <a:chOff x="0" y="0"/>
            <a:chExt cx="9148972" cy="3092631"/>
          </a:xfrm>
        </p:grpSpPr>
        <p:grpSp>
          <p:nvGrpSpPr>
            <p:cNvPr id="15" name="Групувати 14"/>
            <p:cNvGrpSpPr/>
            <p:nvPr/>
          </p:nvGrpSpPr>
          <p:grpSpPr>
            <a:xfrm>
              <a:off x="0" y="0"/>
              <a:ext cx="1259632" cy="3001516"/>
              <a:chOff x="0" y="0"/>
              <a:chExt cx="1259632" cy="3001516"/>
            </a:xfrm>
          </p:grpSpPr>
          <p:sp>
            <p:nvSpPr>
              <p:cNvPr id="18" name="Прямокутний трикутник 17"/>
              <p:cNvSpPr/>
              <p:nvPr/>
            </p:nvSpPr>
            <p:spPr>
              <a:xfrm rot="5400000">
                <a:off x="-1194978" y="1194978"/>
                <a:ext cx="3001516" cy="611560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9" name="Прямокутний трикутник 18"/>
              <p:cNvSpPr/>
              <p:nvPr/>
            </p:nvSpPr>
            <p:spPr>
              <a:xfrm rot="5400000">
                <a:off x="137170" y="-137170"/>
                <a:ext cx="985292" cy="1259632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6" name="Рівнобедрений трикутник 15"/>
            <p:cNvSpPr/>
            <p:nvPr/>
          </p:nvSpPr>
          <p:spPr>
            <a:xfrm rot="10800000">
              <a:off x="1115616" y="0"/>
              <a:ext cx="8033356" cy="223752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7" name="Прямокутний трикутник 16"/>
            <p:cNvSpPr/>
            <p:nvPr/>
          </p:nvSpPr>
          <p:spPr>
            <a:xfrm rot="16200000" flipH="1">
              <a:off x="7471925" y="1420557"/>
              <a:ext cx="3092631" cy="251518"/>
            </a:xfrm>
            <a:prstGeom prst="rt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  <p:extLst>
      <p:ext uri="{BB962C8B-B14F-4D97-AF65-F5344CB8AC3E}">
        <p14:creationId xmlns="" xmlns:p14="http://schemas.microsoft.com/office/powerpoint/2010/main" val="3457365578"/>
      </p:ext>
    </p:extLst>
  </p:cSld>
  <p:clrMapOvr>
    <a:masterClrMapping/>
  </p:clrMapOvr>
  <p:transition advTm="203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1000126" y="119062"/>
            <a:ext cx="7084219" cy="773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uk-UA" sz="3333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Times New Roman" pitchFamily="18" charset="0"/>
              </a:rPr>
              <a:t>ІНФОРМАЦІЙНА КОМПЕТЕНТНІСТЬ</a:t>
            </a:r>
            <a:r>
              <a:rPr lang="en-US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Times New Roman" pitchFamily="18" charset="0"/>
              </a:rPr>
              <a:t>: </a:t>
            </a:r>
            <a:endParaRPr lang="ru-RU" sz="3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Times New Roman" pitchFamily="18" charset="0"/>
            </a:endParaRPr>
          </a:p>
          <a:p>
            <a:pPr algn="ctr">
              <a:defRPr/>
            </a:pPr>
            <a:r>
              <a:rPr lang="uk-UA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uk-UA" sz="3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Times New Roman" pitchFamily="18" charset="0"/>
              </a:rPr>
              <a:t>первинний пошук інформації </a:t>
            </a:r>
          </a:p>
        </p:txBody>
      </p:sp>
      <p:sp>
        <p:nvSpPr>
          <p:cNvPr id="8196" name="Прямокутник 3"/>
          <p:cNvSpPr>
            <a:spLocks noChangeArrowheads="1"/>
          </p:cNvSpPr>
          <p:nvPr/>
        </p:nvSpPr>
        <p:spPr bwMode="auto">
          <a:xfrm>
            <a:off x="1059657" y="1428750"/>
            <a:ext cx="7143750" cy="2262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39" indent="-285739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/>
            </a:pPr>
            <a:endParaRPr lang="uk-UA" sz="2333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endParaRPr lang="uk-UA" sz="3000" dirty="0">
              <a:latin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endParaRPr lang="uk-UA" sz="3000" dirty="0">
              <a:latin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endParaRPr lang="uk-UA" sz="3000" dirty="0">
              <a:latin typeface="Times New Roman" pitchFamily="18" charset="0"/>
            </a:endParaRPr>
          </a:p>
          <a:p>
            <a:pPr>
              <a:defRPr/>
            </a:pPr>
            <a:endParaRPr lang="uk-UA" sz="3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46609" y="849652"/>
            <a:ext cx="6250782" cy="32058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39" indent="-285739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/>
            </a:pPr>
            <a:endParaRPr lang="uk-UA" sz="2000" dirty="0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marL="285739" indent="-285739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uk-UA" sz="2000" dirty="0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indent="447128" algn="just">
              <a:defRPr/>
            </a:pPr>
            <a:r>
              <a:rPr lang="uk-UA" sz="2000" dirty="0">
                <a:cs typeface="Times New Roman" pitchFamily="18" charset="0"/>
              </a:rPr>
              <a:t>Учень працює з джерелом інформації (текст, довідникова література, усна мова)</a:t>
            </a:r>
            <a:r>
              <a:rPr lang="ru-RU" sz="2000" dirty="0">
                <a:cs typeface="Times New Roman" pitchFamily="18" charset="0"/>
              </a:rPr>
              <a:t>, </a:t>
            </a:r>
            <a:r>
              <a:rPr lang="uk-UA" sz="2000" dirty="0">
                <a:cs typeface="Times New Roman" pitchFamily="18" charset="0"/>
              </a:rPr>
              <a:t>виконуючи завдання. </a:t>
            </a:r>
            <a:endParaRPr lang="ru-RU" sz="2000" dirty="0">
              <a:cs typeface="Times New Roman" pitchFamily="18" charset="0"/>
            </a:endParaRPr>
          </a:p>
          <a:p>
            <a:pPr indent="447128" algn="just">
              <a:defRPr/>
            </a:pPr>
            <a:endParaRPr lang="uk-UA" sz="2000" dirty="0">
              <a:cs typeface="Times New Roman" pitchFamily="18" charset="0"/>
            </a:endParaRPr>
          </a:p>
          <a:p>
            <a:pPr>
              <a:buFont typeface="Arial" pitchFamily="34" charset="0"/>
              <a:buNone/>
              <a:defRPr/>
            </a:pPr>
            <a:endParaRPr lang="uk-UA" sz="2333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285739" indent="-285739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/>
            </a:pPr>
            <a:endParaRPr lang="uk-UA" sz="2333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  <a:defRPr/>
            </a:pPr>
            <a:endParaRPr lang="uk-UA" sz="1333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Char char="•"/>
              <a:defRPr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7304"/>
            <a:ext cx="9144000" cy="530516"/>
          </a:xfrm>
          <a:prstGeom prst="rect">
            <a:avLst/>
          </a:prstGeom>
        </p:spPr>
      </p:pic>
      <p:pic>
        <p:nvPicPr>
          <p:cNvPr id="9" name="Місце для вмісту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812555"/>
            <a:ext cx="2339752" cy="92526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471" y="2569468"/>
            <a:ext cx="3986529" cy="22430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5370" y="2872556"/>
            <a:ext cx="38164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>
                <a:cs typeface="Times New Roman" pitchFamily="18" charset="0"/>
              </a:rPr>
              <a:t>Більшість завдань у підручнику спрямовані саме та перевірку цього аспекту. Наприклад</a:t>
            </a:r>
            <a:r>
              <a:rPr lang="ru-RU" i="1" dirty="0">
                <a:cs typeface="Times New Roman" pitchFamily="18" charset="0"/>
              </a:rPr>
              <a:t>: </a:t>
            </a:r>
            <a:r>
              <a:rPr lang="uk-UA" i="1" dirty="0">
                <a:cs typeface="Times New Roman" pitchFamily="18" charset="0"/>
              </a:rPr>
              <a:t> прочитати параграф і дати відповіді на запитання або знайти  інформацію  у  тексті. </a:t>
            </a:r>
            <a:endParaRPr lang="ru-RU" i="1" dirty="0">
              <a:cs typeface="Times New Roman" pitchFamily="18" charset="0"/>
            </a:endParaRPr>
          </a:p>
          <a:p>
            <a:endParaRPr lang="uk-UA" dirty="0"/>
          </a:p>
        </p:txBody>
      </p:sp>
      <p:grpSp>
        <p:nvGrpSpPr>
          <p:cNvPr id="11" name="Групувати 10"/>
          <p:cNvGrpSpPr/>
          <p:nvPr/>
        </p:nvGrpSpPr>
        <p:grpSpPr>
          <a:xfrm>
            <a:off x="0" y="0"/>
            <a:ext cx="9148972" cy="3092631"/>
            <a:chOff x="0" y="0"/>
            <a:chExt cx="9148972" cy="3092631"/>
          </a:xfrm>
        </p:grpSpPr>
        <p:grpSp>
          <p:nvGrpSpPr>
            <p:cNvPr id="12" name="Групувати 11"/>
            <p:cNvGrpSpPr/>
            <p:nvPr/>
          </p:nvGrpSpPr>
          <p:grpSpPr>
            <a:xfrm>
              <a:off x="0" y="0"/>
              <a:ext cx="1259632" cy="3001516"/>
              <a:chOff x="0" y="0"/>
              <a:chExt cx="1259632" cy="3001516"/>
            </a:xfrm>
          </p:grpSpPr>
          <p:sp>
            <p:nvSpPr>
              <p:cNvPr id="15" name="Прямокутний трикутник 14"/>
              <p:cNvSpPr/>
              <p:nvPr/>
            </p:nvSpPr>
            <p:spPr>
              <a:xfrm rot="5400000">
                <a:off x="-1194978" y="1194978"/>
                <a:ext cx="3001516" cy="611560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" name="Прямокутний трикутник 15"/>
              <p:cNvSpPr/>
              <p:nvPr/>
            </p:nvSpPr>
            <p:spPr>
              <a:xfrm rot="5400000">
                <a:off x="137170" y="-137170"/>
                <a:ext cx="985292" cy="1259632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3" name="Рівнобедрений трикутник 12"/>
            <p:cNvSpPr/>
            <p:nvPr/>
          </p:nvSpPr>
          <p:spPr>
            <a:xfrm rot="10800000">
              <a:off x="1115616" y="0"/>
              <a:ext cx="8033356" cy="223752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4" name="Прямокутний трикутник 13"/>
            <p:cNvSpPr/>
            <p:nvPr/>
          </p:nvSpPr>
          <p:spPr>
            <a:xfrm rot="16200000" flipH="1">
              <a:off x="7471925" y="1420557"/>
              <a:ext cx="3092631" cy="251518"/>
            </a:xfrm>
            <a:prstGeom prst="rt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  <p:extLst>
      <p:ext uri="{BB962C8B-B14F-4D97-AF65-F5344CB8AC3E}">
        <p14:creationId xmlns="" xmlns:p14="http://schemas.microsoft.com/office/powerpoint/2010/main" val="300348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6120"/>
            <a:ext cx="4644008" cy="3191700"/>
          </a:xfrm>
          <a:prstGeom prst="rect">
            <a:avLst/>
          </a:prstGeom>
        </p:spPr>
      </p:pic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1000125" y="119062"/>
            <a:ext cx="7203282" cy="773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uk-UA" sz="3333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ІНФОРМАЦІЙНА КОМПЕТЕНТНІСТЬ</a:t>
            </a:r>
            <a:r>
              <a:rPr lang="en-US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:</a:t>
            </a:r>
            <a:endParaRPr lang="ru-RU" sz="3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Times New Roman" pitchFamily="18" charset="0"/>
            </a:endParaRPr>
          </a:p>
          <a:p>
            <a:pPr algn="ctr">
              <a:defRPr/>
            </a:pPr>
            <a:r>
              <a:rPr lang="en-US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 </a:t>
            </a:r>
            <a:r>
              <a:rPr lang="uk-UA" sz="3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вторинний пошук інформації</a:t>
            </a:r>
            <a:r>
              <a:rPr lang="uk-UA" sz="3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endParaRPr lang="uk-UA" sz="3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8196" name="Прямокутник 3"/>
          <p:cNvSpPr>
            <a:spLocks noChangeArrowheads="1"/>
          </p:cNvSpPr>
          <p:nvPr/>
        </p:nvSpPr>
        <p:spPr bwMode="auto">
          <a:xfrm>
            <a:off x="1059657" y="1428750"/>
            <a:ext cx="7143750" cy="2262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39" indent="-285739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/>
            </a:pPr>
            <a:endParaRPr lang="uk-UA" sz="2333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endParaRPr lang="uk-UA" sz="3000" dirty="0">
              <a:latin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endParaRPr lang="uk-UA" sz="3000" dirty="0">
              <a:latin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endParaRPr lang="uk-UA" sz="3000" dirty="0">
              <a:latin typeface="Times New Roman" pitchFamily="18" charset="0"/>
            </a:endParaRPr>
          </a:p>
          <a:p>
            <a:pPr>
              <a:defRPr/>
            </a:pPr>
            <a:endParaRPr lang="uk-UA" sz="3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67944" y="1712009"/>
            <a:ext cx="6250782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7128" algn="just">
              <a:defRPr/>
            </a:pPr>
            <a:r>
              <a:rPr lang="uk-UA" sz="2000" dirty="0" smtClean="0">
                <a:cs typeface="Times New Roman" pitchFamily="18" charset="0"/>
              </a:rPr>
              <a:t>Учень </a:t>
            </a:r>
            <a:r>
              <a:rPr lang="uk-UA" sz="2000" dirty="0">
                <a:cs typeface="Times New Roman" pitchFamily="18" charset="0"/>
              </a:rPr>
              <a:t>працює з інформацією, яка</a:t>
            </a:r>
            <a:r>
              <a:rPr lang="en-US" sz="2000" dirty="0">
                <a:cs typeface="Times New Roman" pitchFamily="18" charset="0"/>
              </a:rPr>
              <a:t>:</a:t>
            </a:r>
            <a:r>
              <a:rPr lang="uk-UA" sz="2000" dirty="0">
                <a:cs typeface="Times New Roman" pitchFamily="18" charset="0"/>
              </a:rPr>
              <a:t> </a:t>
            </a:r>
            <a:endParaRPr lang="en-US" sz="2000" dirty="0" smtClean="0">
              <a:cs typeface="Times New Roman" pitchFamily="18" charset="0"/>
            </a:endParaRPr>
          </a:p>
          <a:p>
            <a:pPr algn="just">
              <a:defRPr/>
            </a:pP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1) </a:t>
            </a:r>
            <a:r>
              <a:rPr lang="uk-UA" sz="2000" dirty="0" smtClean="0">
                <a:cs typeface="Times New Roman" pitchFamily="18" charset="0"/>
              </a:rPr>
              <a:t>подана </a:t>
            </a:r>
            <a:r>
              <a:rPr lang="uk-UA" sz="2000" dirty="0">
                <a:cs typeface="Times New Roman" pitchFamily="18" charset="0"/>
              </a:rPr>
              <a:t>у декількох джерелах</a:t>
            </a:r>
            <a:r>
              <a:rPr lang="en-US" sz="2000" dirty="0">
                <a:cs typeface="Times New Roman" pitchFamily="18" charset="0"/>
              </a:rPr>
              <a:t>;</a:t>
            </a:r>
            <a:r>
              <a:rPr lang="uk-UA" sz="2000" dirty="0">
                <a:cs typeface="Times New Roman" pitchFamily="18" charset="0"/>
              </a:rPr>
              <a:t> 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uk-UA" sz="2000" dirty="0">
                <a:cs typeface="Times New Roman" pitchFamily="18" charset="0"/>
              </a:rPr>
              <a:t> </a:t>
            </a:r>
            <a:endParaRPr lang="en-US" sz="2000" dirty="0" smtClean="0">
              <a:cs typeface="Times New Roman" pitchFamily="18" charset="0"/>
            </a:endParaRPr>
          </a:p>
          <a:p>
            <a:pPr algn="just">
              <a:defRPr/>
            </a:pP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2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) </a:t>
            </a:r>
            <a:r>
              <a:rPr lang="uk-UA" sz="2000" dirty="0">
                <a:cs typeface="Times New Roman" pitchFamily="18" charset="0"/>
              </a:rPr>
              <a:t>є у непрямому вигляді</a:t>
            </a:r>
            <a:r>
              <a:rPr lang="en-US" sz="2000" dirty="0">
                <a:cs typeface="Times New Roman" pitchFamily="18" charset="0"/>
              </a:rPr>
              <a:t>;</a:t>
            </a:r>
            <a:r>
              <a:rPr lang="uk-UA" sz="2000" dirty="0">
                <a:cs typeface="Times New Roman" pitchFamily="18" charset="0"/>
              </a:rPr>
              <a:t>  </a:t>
            </a:r>
            <a:endParaRPr lang="en-US" sz="2000" dirty="0" smtClean="0">
              <a:cs typeface="Times New Roman" pitchFamily="18" charset="0"/>
            </a:endParaRPr>
          </a:p>
          <a:p>
            <a:pPr algn="just">
              <a:defRPr/>
            </a:pP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3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) </a:t>
            </a:r>
            <a:r>
              <a:rPr lang="uk-UA" sz="2000" dirty="0">
                <a:cs typeface="Times New Roman" pitchFamily="18" charset="0"/>
              </a:rPr>
              <a:t>є зайвою або суперечливою. </a:t>
            </a:r>
            <a:endParaRPr lang="uk-UA" sz="1333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Місце для вмісту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812555"/>
            <a:ext cx="2339752" cy="9252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2284"/>
            <a:ext cx="9144000" cy="530516"/>
          </a:xfrm>
          <a:prstGeom prst="rect">
            <a:avLst/>
          </a:prstGeom>
        </p:spPr>
      </p:pic>
      <p:grpSp>
        <p:nvGrpSpPr>
          <p:cNvPr id="11" name="Групувати 10"/>
          <p:cNvGrpSpPr/>
          <p:nvPr/>
        </p:nvGrpSpPr>
        <p:grpSpPr>
          <a:xfrm>
            <a:off x="0" y="0"/>
            <a:ext cx="9148972" cy="3092631"/>
            <a:chOff x="0" y="0"/>
            <a:chExt cx="9148972" cy="3092631"/>
          </a:xfrm>
        </p:grpSpPr>
        <p:grpSp>
          <p:nvGrpSpPr>
            <p:cNvPr id="12" name="Групувати 11"/>
            <p:cNvGrpSpPr/>
            <p:nvPr/>
          </p:nvGrpSpPr>
          <p:grpSpPr>
            <a:xfrm>
              <a:off x="0" y="0"/>
              <a:ext cx="1259632" cy="3001516"/>
              <a:chOff x="0" y="0"/>
              <a:chExt cx="1259632" cy="3001516"/>
            </a:xfrm>
          </p:grpSpPr>
          <p:sp>
            <p:nvSpPr>
              <p:cNvPr id="15" name="Прямокутний трикутник 14"/>
              <p:cNvSpPr/>
              <p:nvPr/>
            </p:nvSpPr>
            <p:spPr>
              <a:xfrm rot="5400000">
                <a:off x="-1194978" y="1194978"/>
                <a:ext cx="3001516" cy="611560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" name="Прямокутний трикутник 15"/>
              <p:cNvSpPr/>
              <p:nvPr/>
            </p:nvSpPr>
            <p:spPr>
              <a:xfrm rot="5400000">
                <a:off x="137170" y="-137170"/>
                <a:ext cx="985292" cy="1259632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3" name="Рівнобедрений трикутник 12"/>
            <p:cNvSpPr/>
            <p:nvPr/>
          </p:nvSpPr>
          <p:spPr>
            <a:xfrm rot="10800000">
              <a:off x="1115616" y="0"/>
              <a:ext cx="8033356" cy="223752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4" name="Прямокутний трикутник 13"/>
            <p:cNvSpPr/>
            <p:nvPr/>
          </p:nvSpPr>
          <p:spPr>
            <a:xfrm rot="16200000" flipH="1">
              <a:off x="7471925" y="1420557"/>
              <a:ext cx="3092631" cy="251518"/>
            </a:xfrm>
            <a:prstGeom prst="rt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  <p:extLst>
      <p:ext uri="{BB962C8B-B14F-4D97-AF65-F5344CB8AC3E}">
        <p14:creationId xmlns="" xmlns:p14="http://schemas.microsoft.com/office/powerpoint/2010/main" val="212660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5532"/>
            <a:ext cx="3898178" cy="2592288"/>
          </a:xfrm>
          <a:prstGeom prst="rect">
            <a:avLst/>
          </a:prstGeom>
        </p:spPr>
      </p:pic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1059657" y="119062"/>
            <a:ext cx="7322343" cy="773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uk-UA" sz="3333" b="1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cs typeface="Times New Roman" pitchFamily="18" charset="0"/>
            </a:endParaRPr>
          </a:p>
          <a:p>
            <a:pPr algn="ctr">
              <a:defRPr/>
            </a:pPr>
            <a:endParaRPr lang="uk-UA" sz="3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uk-UA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Times New Roman" pitchFamily="18" charset="0"/>
              </a:rPr>
              <a:t>ІНФОРМАЦІЙНА КОМПЕТЕНТНІСТЬ</a:t>
            </a:r>
            <a:r>
              <a:rPr lang="en-US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Times New Roman" pitchFamily="18" charset="0"/>
              </a:rPr>
              <a:t>: </a:t>
            </a:r>
            <a:endParaRPr lang="ru-RU" sz="3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Times New Roman" pitchFamily="18" charset="0"/>
            </a:endParaRPr>
          </a:p>
          <a:p>
            <a:pPr algn="ctr">
              <a:defRPr/>
            </a:pPr>
            <a:r>
              <a:rPr lang="uk-UA" sz="3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Times New Roman" pitchFamily="18" charset="0"/>
              </a:rPr>
              <a:t>первинна обробка  </a:t>
            </a:r>
          </a:p>
          <a:p>
            <a:pPr algn="ctr">
              <a:defRPr/>
            </a:pPr>
            <a:r>
              <a:rPr lang="uk-UA" sz="3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Times New Roman" pitchFamily="18" charset="0"/>
              </a:rPr>
              <a:t>(співставлення) інформації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1861480"/>
            <a:ext cx="5832648" cy="2436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2333" dirty="0">
                <a:cs typeface="Times New Roman" pitchFamily="18" charset="0"/>
              </a:rPr>
              <a:t>Учень працює  з інформацією, поданою у різних форматах: текст, графіки, схеми,  діаграми, таблиці, малюнки. </a:t>
            </a:r>
            <a:endParaRPr lang="ru-RU" sz="2333" dirty="0">
              <a:cs typeface="Times New Roman" pitchFamily="18" charset="0"/>
            </a:endParaRPr>
          </a:p>
          <a:p>
            <a:pPr>
              <a:buFont typeface="Arial" pitchFamily="34" charset="0"/>
              <a:buNone/>
              <a:defRPr/>
            </a:pPr>
            <a:endParaRPr lang="uk-UA" sz="2333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285739" indent="-285739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/>
            </a:pPr>
            <a:endParaRPr lang="uk-UA" sz="2333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  <a:defRPr/>
            </a:pPr>
            <a:endParaRPr lang="uk-UA" sz="1333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Char char="•"/>
              <a:defRPr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2284"/>
            <a:ext cx="9144000" cy="530516"/>
          </a:xfrm>
          <a:prstGeom prst="rect">
            <a:avLst/>
          </a:prstGeom>
        </p:spPr>
      </p:pic>
      <p:pic>
        <p:nvPicPr>
          <p:cNvPr id="9" name="Місце для вмісту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789735"/>
            <a:ext cx="2339752" cy="925265"/>
          </a:xfrm>
          <a:prstGeom prst="rect">
            <a:avLst/>
          </a:prstGeom>
        </p:spPr>
      </p:pic>
      <p:grpSp>
        <p:nvGrpSpPr>
          <p:cNvPr id="11" name="Групувати 10"/>
          <p:cNvGrpSpPr/>
          <p:nvPr/>
        </p:nvGrpSpPr>
        <p:grpSpPr>
          <a:xfrm>
            <a:off x="0" y="0"/>
            <a:ext cx="9148972" cy="3092631"/>
            <a:chOff x="0" y="0"/>
            <a:chExt cx="9148972" cy="3092631"/>
          </a:xfrm>
        </p:grpSpPr>
        <p:grpSp>
          <p:nvGrpSpPr>
            <p:cNvPr id="12" name="Групувати 11"/>
            <p:cNvGrpSpPr/>
            <p:nvPr/>
          </p:nvGrpSpPr>
          <p:grpSpPr>
            <a:xfrm>
              <a:off x="0" y="0"/>
              <a:ext cx="1259632" cy="3001516"/>
              <a:chOff x="0" y="0"/>
              <a:chExt cx="1259632" cy="3001516"/>
            </a:xfrm>
          </p:grpSpPr>
          <p:sp>
            <p:nvSpPr>
              <p:cNvPr id="15" name="Прямокутний трикутник 14"/>
              <p:cNvSpPr/>
              <p:nvPr/>
            </p:nvSpPr>
            <p:spPr>
              <a:xfrm rot="5400000">
                <a:off x="-1194978" y="1194978"/>
                <a:ext cx="3001516" cy="611560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" name="Прямокутний трикутник 15"/>
              <p:cNvSpPr/>
              <p:nvPr/>
            </p:nvSpPr>
            <p:spPr>
              <a:xfrm rot="5400000">
                <a:off x="137170" y="-137170"/>
                <a:ext cx="985292" cy="1259632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3" name="Рівнобедрений трикутник 12"/>
            <p:cNvSpPr/>
            <p:nvPr/>
          </p:nvSpPr>
          <p:spPr>
            <a:xfrm rot="10800000">
              <a:off x="1115616" y="0"/>
              <a:ext cx="8033356" cy="223752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4" name="Прямокутний трикутник 13"/>
            <p:cNvSpPr/>
            <p:nvPr/>
          </p:nvSpPr>
          <p:spPr>
            <a:xfrm rot="16200000" flipH="1">
              <a:off x="7471925" y="1420557"/>
              <a:ext cx="3092631" cy="251518"/>
            </a:xfrm>
            <a:prstGeom prst="rt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  <p:extLst>
      <p:ext uri="{BB962C8B-B14F-4D97-AF65-F5344CB8AC3E}">
        <p14:creationId xmlns="" xmlns:p14="http://schemas.microsoft.com/office/powerpoint/2010/main" val="369540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178075"/>
            <a:ext cx="5364088" cy="3560880"/>
          </a:xfrm>
          <a:prstGeom prst="rect">
            <a:avLst/>
          </a:prstGeom>
        </p:spPr>
      </p:pic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1000125" y="119062"/>
            <a:ext cx="6881813" cy="773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uk-UA" sz="3333" b="1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cs typeface="Times New Roman" pitchFamily="18" charset="0"/>
            </a:endParaRPr>
          </a:p>
          <a:p>
            <a:pPr algn="ctr">
              <a:defRPr/>
            </a:pPr>
            <a:endParaRPr lang="uk-UA" sz="3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uk-UA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Times New Roman" pitchFamily="18" charset="0"/>
              </a:rPr>
              <a:t>ІНФОРМАЦІЙНА КОМПЕТЕНТНІСТЬ</a:t>
            </a:r>
            <a:r>
              <a:rPr lang="en-US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Times New Roman" pitchFamily="18" charset="0"/>
              </a:rPr>
              <a:t>:</a:t>
            </a:r>
            <a:r>
              <a:rPr lang="en-US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Times New Roman" pitchFamily="18" charset="0"/>
              </a:rPr>
              <a:t> </a:t>
            </a:r>
            <a:endParaRPr lang="ru-RU" sz="3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Times New Roman" pitchFamily="18" charset="0"/>
            </a:endParaRPr>
          </a:p>
          <a:p>
            <a:pPr algn="ctr">
              <a:defRPr/>
            </a:pPr>
            <a:r>
              <a:rPr lang="uk-UA" sz="3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Times New Roman" pitchFamily="18" charset="0"/>
              </a:rPr>
              <a:t>обробка інформації  </a:t>
            </a:r>
          </a:p>
        </p:txBody>
      </p:sp>
      <p:sp>
        <p:nvSpPr>
          <p:cNvPr id="8196" name="Прямокутник 3"/>
          <p:cNvSpPr>
            <a:spLocks noChangeArrowheads="1"/>
          </p:cNvSpPr>
          <p:nvPr/>
        </p:nvSpPr>
        <p:spPr bwMode="auto">
          <a:xfrm>
            <a:off x="1059657" y="1428750"/>
            <a:ext cx="7143750" cy="2262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39" indent="-285739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/>
            </a:pPr>
            <a:endParaRPr lang="uk-UA" sz="2333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endParaRPr lang="uk-UA" sz="3000" dirty="0">
              <a:latin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endParaRPr lang="uk-UA" sz="3000" dirty="0">
              <a:latin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endParaRPr lang="uk-UA" sz="3000" dirty="0">
              <a:latin typeface="Times New Roman" pitchFamily="18" charset="0"/>
            </a:endParaRPr>
          </a:p>
          <a:p>
            <a:pPr>
              <a:defRPr/>
            </a:pPr>
            <a:endParaRPr lang="uk-UA" sz="3000" dirty="0"/>
          </a:p>
        </p:txBody>
      </p:sp>
      <p:pic>
        <p:nvPicPr>
          <p:cNvPr id="9" name="Місце для вмісту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812555"/>
            <a:ext cx="2339752" cy="9252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2284"/>
            <a:ext cx="9144000" cy="53051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53466" y="2634956"/>
            <a:ext cx="4090542" cy="1374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128">
              <a:defRPr/>
            </a:pPr>
            <a:r>
              <a:rPr lang="uk-UA" sz="2000" dirty="0" smtClean="0">
                <a:cs typeface="Times New Roman" pitchFamily="18" charset="0"/>
              </a:rPr>
              <a:t>Учень  </a:t>
            </a:r>
            <a:r>
              <a:rPr lang="uk-UA" sz="2000" dirty="0">
                <a:cs typeface="Times New Roman" pitchFamily="18" charset="0"/>
              </a:rPr>
              <a:t>створює </a:t>
            </a:r>
            <a:r>
              <a:rPr lang="uk-UA" sz="2000" dirty="0" smtClean="0">
                <a:cs typeface="Times New Roman" pitchFamily="18" charset="0"/>
              </a:rPr>
              <a:t>нову інформацію </a:t>
            </a:r>
            <a:r>
              <a:rPr lang="uk-UA" sz="2000" dirty="0">
                <a:cs typeface="Times New Roman" pitchFamily="18" charset="0"/>
              </a:rPr>
              <a:t>на основі аналізу  тієї  інформації, якою він володіє,  формулює власні висновки</a:t>
            </a:r>
            <a:r>
              <a:rPr lang="uk-UA" sz="2333" dirty="0" smtClean="0">
                <a:cs typeface="Times New Roman" pitchFamily="18" charset="0"/>
              </a:rPr>
              <a:t>.</a:t>
            </a:r>
            <a:endParaRPr lang="uk-UA" sz="2333" dirty="0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grpSp>
        <p:nvGrpSpPr>
          <p:cNvPr id="11" name="Групувати 10"/>
          <p:cNvGrpSpPr/>
          <p:nvPr/>
        </p:nvGrpSpPr>
        <p:grpSpPr>
          <a:xfrm>
            <a:off x="0" y="0"/>
            <a:ext cx="9148972" cy="3092631"/>
            <a:chOff x="0" y="0"/>
            <a:chExt cx="9148972" cy="3092631"/>
          </a:xfrm>
        </p:grpSpPr>
        <p:grpSp>
          <p:nvGrpSpPr>
            <p:cNvPr id="12" name="Групувати 11"/>
            <p:cNvGrpSpPr/>
            <p:nvPr/>
          </p:nvGrpSpPr>
          <p:grpSpPr>
            <a:xfrm>
              <a:off x="0" y="0"/>
              <a:ext cx="1259632" cy="3001516"/>
              <a:chOff x="0" y="0"/>
              <a:chExt cx="1259632" cy="3001516"/>
            </a:xfrm>
          </p:grpSpPr>
          <p:sp>
            <p:nvSpPr>
              <p:cNvPr id="15" name="Прямокутний трикутник 14"/>
              <p:cNvSpPr/>
              <p:nvPr/>
            </p:nvSpPr>
            <p:spPr>
              <a:xfrm rot="5400000">
                <a:off x="-1194978" y="1194978"/>
                <a:ext cx="3001516" cy="611560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" name="Прямокутний трикутник 15"/>
              <p:cNvSpPr/>
              <p:nvPr/>
            </p:nvSpPr>
            <p:spPr>
              <a:xfrm rot="5400000">
                <a:off x="137170" y="-137170"/>
                <a:ext cx="985292" cy="1259632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3" name="Рівнобедрений трикутник 12"/>
            <p:cNvSpPr/>
            <p:nvPr/>
          </p:nvSpPr>
          <p:spPr>
            <a:xfrm rot="10800000">
              <a:off x="1115616" y="0"/>
              <a:ext cx="8033356" cy="223752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4" name="Прямокутний трикутник 13"/>
            <p:cNvSpPr/>
            <p:nvPr/>
          </p:nvSpPr>
          <p:spPr>
            <a:xfrm rot="16200000" flipH="1">
              <a:off x="7471925" y="1420557"/>
              <a:ext cx="3092631" cy="251518"/>
            </a:xfrm>
            <a:prstGeom prst="rt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  <p:extLst>
      <p:ext uri="{BB962C8B-B14F-4D97-AF65-F5344CB8AC3E}">
        <p14:creationId xmlns="" xmlns:p14="http://schemas.microsoft.com/office/powerpoint/2010/main" val="64164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7304"/>
            <a:ext cx="9144000" cy="530516"/>
          </a:xfrm>
          <a:prstGeom prst="rect">
            <a:avLst/>
          </a:prstGeom>
        </p:spPr>
      </p:pic>
      <p:pic>
        <p:nvPicPr>
          <p:cNvPr id="10" name="Місце для вмісту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812555"/>
            <a:ext cx="2339752" cy="925265"/>
          </a:xfrm>
          <a:prstGeom prst="rect">
            <a:avLst/>
          </a:prstGeom>
        </p:spPr>
      </p:pic>
      <p:sp>
        <p:nvSpPr>
          <p:cNvPr id="11266" name="Прямокутник 1"/>
          <p:cNvSpPr>
            <a:spLocks noChangeArrowheads="1"/>
          </p:cNvSpPr>
          <p:nvPr/>
        </p:nvSpPr>
        <p:spPr bwMode="auto">
          <a:xfrm>
            <a:off x="2369344" y="535782"/>
            <a:ext cx="3810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uk-UA" altLang="uk-UA" sz="1500" b="1"/>
              <a:t/>
            </a:r>
            <a:br>
              <a:rPr lang="uk-UA" altLang="uk-UA" sz="1500" b="1"/>
            </a:br>
            <a:endParaRPr lang="uk-UA" altLang="uk-UA" sz="1500"/>
          </a:p>
        </p:txBody>
      </p:sp>
      <p:sp>
        <p:nvSpPr>
          <p:cNvPr id="3" name="Прямокутник 2"/>
          <p:cNvSpPr/>
          <p:nvPr/>
        </p:nvSpPr>
        <p:spPr>
          <a:xfrm>
            <a:off x="1119188" y="773907"/>
            <a:ext cx="7262813" cy="5027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667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 </a:t>
            </a:r>
          </a:p>
        </p:txBody>
      </p:sp>
      <p:sp>
        <p:nvSpPr>
          <p:cNvPr id="6" name="Прямокутник 3"/>
          <p:cNvSpPr>
            <a:spLocks noChangeArrowheads="1"/>
          </p:cNvSpPr>
          <p:nvPr/>
        </p:nvSpPr>
        <p:spPr bwMode="auto">
          <a:xfrm>
            <a:off x="1059657" y="1428750"/>
            <a:ext cx="7143750" cy="2262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39" indent="-285739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/>
            </a:pPr>
            <a:endParaRPr lang="uk-UA" sz="2333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endParaRPr lang="uk-UA" sz="3000" dirty="0">
              <a:latin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endParaRPr lang="uk-UA" sz="3000" dirty="0">
              <a:latin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endParaRPr lang="uk-UA" sz="3000" dirty="0">
              <a:latin typeface="Times New Roman" pitchFamily="18" charset="0"/>
            </a:endParaRPr>
          </a:p>
          <a:p>
            <a:pPr>
              <a:defRPr/>
            </a:pPr>
            <a:endParaRPr lang="uk-UA" sz="3000" dirty="0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762000" y="-7752"/>
            <a:ext cx="7620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endParaRPr lang="uk-UA" sz="3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uk-UA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Times New Roman" pitchFamily="18" charset="0"/>
              </a:rPr>
              <a:t>ІНФОРМАЦІЙНА КОМПЕТЕНТНІСТЬ</a:t>
            </a:r>
            <a:r>
              <a:rPr lang="en-US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Times New Roman" pitchFamily="18" charset="0"/>
              </a:rPr>
              <a:t>:</a:t>
            </a:r>
            <a:r>
              <a:rPr lang="uk-UA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Times New Roman" pitchFamily="18" charset="0"/>
              </a:rPr>
              <a:t> </a:t>
            </a:r>
            <a:endParaRPr lang="en-US" sz="30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uk-UA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Times New Roman" pitchFamily="18" charset="0"/>
              </a:rPr>
              <a:t>перший </a:t>
            </a:r>
            <a:r>
              <a:rPr lang="uk-UA" sz="3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Times New Roman" pitchFamily="18" charset="0"/>
              </a:rPr>
              <a:t>рівень, орієнтовно 1-4 класи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93047735"/>
              </p:ext>
            </p:extLst>
          </p:nvPr>
        </p:nvGraphicFramePr>
        <p:xfrm>
          <a:off x="1178720" y="1479615"/>
          <a:ext cx="6727031" cy="3736539"/>
        </p:xfrm>
        <a:graphic>
          <a:graphicData uri="http://schemas.openxmlformats.org/drawingml/2006/table">
            <a:tbl>
              <a:tblPr/>
              <a:tblGrid>
                <a:gridCol w="1845468"/>
                <a:gridCol w="4881563"/>
              </a:tblGrid>
              <a:tr h="17276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Планування інформаційного пошуку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4960" marR="14960" marT="14960" marB="149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88900" algn="l"/>
                          <a:tab pos="179388" algn="l"/>
                        </a:tabLst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Вказує, якою інформацією для вирішення поставленої задачі володіє, а якою – ні.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88900" algn="l"/>
                          <a:tab pos="179388" algn="l"/>
                        </a:tabLst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вибирає з наданої інформації необхідну,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88900" algn="l"/>
                          <a:tab pos="179388" algn="l"/>
                        </a:tabLst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користується довідником, періодичними виданнями, енциклопедією, орієнтується в книзі за змістом, а на сайті – за посиланнями.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14960" marR="14960" marT="14960" marB="149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8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Первинний пошук інформації  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4960" marR="14960" marT="14960" marB="149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88900" algn="l"/>
                          <a:tab pos="179388" algn="l"/>
                        </a:tabLst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Спостерігає / експериментує відповідно з поставленою задачею,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88900" algn="l"/>
                          <a:tab pos="179388" algn="l"/>
                        </a:tabLst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сприймає основний зміст фактичної/оціночної інформації у монолозі, діалозі, дискусії (група),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88900" algn="l"/>
                          <a:tab pos="179388" algn="l"/>
                        </a:tabLst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визначає основну думку, причинно-наслідкові зв’язки, відношення виступаючого до подій і діючих осіб.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4960" marR="14960" marT="14960" marB="149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2" name="Групувати 11"/>
          <p:cNvGrpSpPr/>
          <p:nvPr/>
        </p:nvGrpSpPr>
        <p:grpSpPr>
          <a:xfrm>
            <a:off x="0" y="0"/>
            <a:ext cx="9148972" cy="3092631"/>
            <a:chOff x="0" y="0"/>
            <a:chExt cx="9148972" cy="3092631"/>
          </a:xfrm>
        </p:grpSpPr>
        <p:grpSp>
          <p:nvGrpSpPr>
            <p:cNvPr id="13" name="Групувати 12"/>
            <p:cNvGrpSpPr/>
            <p:nvPr/>
          </p:nvGrpSpPr>
          <p:grpSpPr>
            <a:xfrm>
              <a:off x="0" y="0"/>
              <a:ext cx="1259632" cy="3001516"/>
              <a:chOff x="0" y="0"/>
              <a:chExt cx="1259632" cy="3001516"/>
            </a:xfrm>
          </p:grpSpPr>
          <p:sp>
            <p:nvSpPr>
              <p:cNvPr id="16" name="Прямокутний трикутник 15"/>
              <p:cNvSpPr/>
              <p:nvPr/>
            </p:nvSpPr>
            <p:spPr>
              <a:xfrm rot="5400000">
                <a:off x="-1194978" y="1194978"/>
                <a:ext cx="3001516" cy="611560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7" name="Прямокутний трикутник 16"/>
              <p:cNvSpPr/>
              <p:nvPr/>
            </p:nvSpPr>
            <p:spPr>
              <a:xfrm rot="5400000">
                <a:off x="137170" y="-137170"/>
                <a:ext cx="985292" cy="1259632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4" name="Рівнобедрений трикутник 13"/>
            <p:cNvSpPr/>
            <p:nvPr/>
          </p:nvSpPr>
          <p:spPr>
            <a:xfrm rot="10800000">
              <a:off x="1115616" y="0"/>
              <a:ext cx="8033356" cy="223752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5" name="Прямокутний трикутник 14"/>
            <p:cNvSpPr/>
            <p:nvPr/>
          </p:nvSpPr>
          <p:spPr>
            <a:xfrm rot="16200000" flipH="1">
              <a:off x="7471925" y="1420557"/>
              <a:ext cx="3092631" cy="251518"/>
            </a:xfrm>
            <a:prstGeom prst="rt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  <p:extLst>
      <p:ext uri="{BB962C8B-B14F-4D97-AF65-F5344CB8AC3E}">
        <p14:creationId xmlns="" xmlns:p14="http://schemas.microsoft.com/office/powerpoint/2010/main" val="68894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8" y="1057300"/>
            <a:ext cx="4392488" cy="399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6" y="3835063"/>
            <a:ext cx="2714592" cy="18736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7220"/>
            <a:ext cx="864096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Актуальність </a:t>
            </a:r>
            <a:r>
              <a:rPr lang="uk-UA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компетентнісного</a:t>
            </a:r>
            <a:r>
              <a:rPr lang="uk-UA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підходу </a:t>
            </a:r>
            <a:br>
              <a:rPr lang="uk-UA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освіті</a:t>
            </a:r>
            <a:endParaRPr lang="uk-UA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812555"/>
            <a:ext cx="2339752" cy="925265"/>
          </a:xfrm>
        </p:spPr>
      </p:pic>
      <p:sp>
        <p:nvSpPr>
          <p:cNvPr id="7" name="TextBox 6"/>
          <p:cNvSpPr txBox="1"/>
          <p:nvPr/>
        </p:nvSpPr>
        <p:spPr>
          <a:xfrm>
            <a:off x="2051720" y="1148320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Нова </a:t>
            </a:r>
            <a:endParaRPr lang="en-US" dirty="0" smtClean="0"/>
          </a:p>
          <a:p>
            <a:pPr algn="ctr"/>
            <a:r>
              <a:rPr lang="uk-UA" dirty="0" smtClean="0"/>
              <a:t>парадигма </a:t>
            </a:r>
            <a:r>
              <a:rPr lang="uk-UA" dirty="0"/>
              <a:t>освіти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51720" y="3713988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Нові</a:t>
            </a:r>
          </a:p>
          <a:p>
            <a:pPr algn="ctr"/>
            <a:r>
              <a:rPr lang="uk-UA" dirty="0" smtClean="0"/>
              <a:t>підручники</a:t>
            </a:r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4067944" y="4213898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Високі</a:t>
            </a:r>
          </a:p>
          <a:p>
            <a:pPr algn="ctr"/>
            <a:r>
              <a:rPr lang="uk-UA" dirty="0" smtClean="0"/>
              <a:t>знання</a:t>
            </a:r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4966048" y="4359314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Низький </a:t>
            </a:r>
            <a:r>
              <a:rPr lang="uk-UA" dirty="0"/>
              <a:t>рівень </a:t>
            </a:r>
            <a:r>
              <a:rPr lang="uk-UA" dirty="0" smtClean="0"/>
              <a:t>застосування </a:t>
            </a:r>
          </a:p>
          <a:p>
            <a:pPr algn="ctr"/>
            <a:r>
              <a:rPr lang="uk-UA" dirty="0" smtClean="0"/>
              <a:t>знань</a:t>
            </a:r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5292080" y="3092631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Міжнародні дослідження</a:t>
            </a:r>
            <a:endParaRPr lang="uk-UA" dirty="0"/>
          </a:p>
        </p:txBody>
      </p:sp>
      <p:sp>
        <p:nvSpPr>
          <p:cNvPr id="12" name="TextBox 11"/>
          <p:cNvSpPr txBox="1"/>
          <p:nvPr/>
        </p:nvSpPr>
        <p:spPr>
          <a:xfrm>
            <a:off x="3959424" y="1179784"/>
            <a:ext cx="2844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Рада Європи</a:t>
            </a:r>
          </a:p>
          <a:p>
            <a:pPr algn="ctr"/>
            <a:r>
              <a:rPr lang="uk-UA" dirty="0" smtClean="0"/>
              <a:t>Ключові </a:t>
            </a:r>
            <a:r>
              <a:rPr lang="uk-UA" dirty="0"/>
              <a:t>компетентності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53672" y="2117397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Нові державні стандарти</a:t>
            </a:r>
            <a:endParaRPr lang="uk-UA" dirty="0"/>
          </a:p>
        </p:txBody>
      </p:sp>
      <p:grpSp>
        <p:nvGrpSpPr>
          <p:cNvPr id="21" name="Групувати 20"/>
          <p:cNvGrpSpPr/>
          <p:nvPr/>
        </p:nvGrpSpPr>
        <p:grpSpPr>
          <a:xfrm>
            <a:off x="0" y="0"/>
            <a:ext cx="9148972" cy="3092631"/>
            <a:chOff x="0" y="0"/>
            <a:chExt cx="9148972" cy="3092631"/>
          </a:xfrm>
        </p:grpSpPr>
        <p:grpSp>
          <p:nvGrpSpPr>
            <p:cNvPr id="18" name="Групувати 17"/>
            <p:cNvGrpSpPr/>
            <p:nvPr/>
          </p:nvGrpSpPr>
          <p:grpSpPr>
            <a:xfrm>
              <a:off x="0" y="0"/>
              <a:ext cx="1259632" cy="3001516"/>
              <a:chOff x="0" y="0"/>
              <a:chExt cx="1259632" cy="3001516"/>
            </a:xfrm>
          </p:grpSpPr>
          <p:sp>
            <p:nvSpPr>
              <p:cNvPr id="17" name="Прямокутний трикутник 16"/>
              <p:cNvSpPr/>
              <p:nvPr/>
            </p:nvSpPr>
            <p:spPr>
              <a:xfrm rot="5400000">
                <a:off x="-1194978" y="1194978"/>
                <a:ext cx="3001516" cy="611560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" name="Прямокутний трикутник 15"/>
              <p:cNvSpPr/>
              <p:nvPr/>
            </p:nvSpPr>
            <p:spPr>
              <a:xfrm rot="5400000">
                <a:off x="137170" y="-137170"/>
                <a:ext cx="985292" cy="1259632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9" name="Рівнобедрений трикутник 18"/>
            <p:cNvSpPr/>
            <p:nvPr/>
          </p:nvSpPr>
          <p:spPr>
            <a:xfrm rot="10800000">
              <a:off x="1115616" y="0"/>
              <a:ext cx="8033356" cy="223752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0" name="Прямокутний трикутник 19"/>
            <p:cNvSpPr/>
            <p:nvPr/>
          </p:nvSpPr>
          <p:spPr>
            <a:xfrm rot="16200000" flipH="1">
              <a:off x="7471925" y="1420557"/>
              <a:ext cx="3092631" cy="251518"/>
            </a:xfrm>
            <a:prstGeom prst="rt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2284"/>
            <a:ext cx="9144000" cy="530516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3451394" y="2442498"/>
            <a:ext cx="2381236" cy="85838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3419872" y="2635792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err="1" smtClean="0"/>
              <a:t>Компетентнісний</a:t>
            </a:r>
            <a:r>
              <a:rPr lang="uk-UA" sz="1600" b="1" dirty="0" smtClean="0"/>
              <a:t> підхід</a:t>
            </a:r>
          </a:p>
          <a:p>
            <a:pPr algn="ctr"/>
            <a:r>
              <a:rPr lang="uk-UA" sz="1600" b="1" dirty="0" smtClean="0"/>
              <a:t>Актуальність</a:t>
            </a:r>
            <a:endParaRPr lang="uk-UA" sz="1600" dirty="0"/>
          </a:p>
        </p:txBody>
      </p:sp>
    </p:spTree>
    <p:extLst>
      <p:ext uri="{BB962C8B-B14F-4D97-AF65-F5344CB8AC3E}">
        <p14:creationId xmlns="" xmlns:p14="http://schemas.microsoft.com/office/powerpoint/2010/main" val="253361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кутник 1"/>
          <p:cNvSpPr>
            <a:spLocks noChangeArrowheads="1"/>
          </p:cNvSpPr>
          <p:nvPr/>
        </p:nvSpPr>
        <p:spPr bwMode="auto">
          <a:xfrm>
            <a:off x="2369344" y="535782"/>
            <a:ext cx="3810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uk-UA" altLang="uk-UA" sz="1500" b="1"/>
              <a:t/>
            </a:r>
            <a:br>
              <a:rPr lang="uk-UA" altLang="uk-UA" sz="1500" b="1"/>
            </a:br>
            <a:endParaRPr lang="uk-UA" altLang="uk-UA" sz="1500"/>
          </a:p>
        </p:txBody>
      </p:sp>
      <p:sp>
        <p:nvSpPr>
          <p:cNvPr id="3" name="Прямокутник 2"/>
          <p:cNvSpPr/>
          <p:nvPr/>
        </p:nvSpPr>
        <p:spPr>
          <a:xfrm>
            <a:off x="1119188" y="773907"/>
            <a:ext cx="7262813" cy="5027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667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 </a:t>
            </a:r>
          </a:p>
        </p:txBody>
      </p:sp>
      <p:sp>
        <p:nvSpPr>
          <p:cNvPr id="6" name="Прямокутник 3"/>
          <p:cNvSpPr>
            <a:spLocks noChangeArrowheads="1"/>
          </p:cNvSpPr>
          <p:nvPr/>
        </p:nvSpPr>
        <p:spPr bwMode="auto">
          <a:xfrm>
            <a:off x="1059657" y="1428750"/>
            <a:ext cx="7143750" cy="2262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39" indent="-285739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/>
            </a:pPr>
            <a:endParaRPr lang="uk-UA" sz="2333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endParaRPr lang="uk-UA" sz="3000" dirty="0">
              <a:latin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endParaRPr lang="uk-UA" sz="3000" dirty="0">
              <a:latin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endParaRPr lang="uk-UA" sz="3000" dirty="0">
              <a:latin typeface="Times New Roman" pitchFamily="18" charset="0"/>
            </a:endParaRPr>
          </a:p>
          <a:p>
            <a:pPr>
              <a:defRPr/>
            </a:pPr>
            <a:endParaRPr lang="uk-UA" sz="3000" dirty="0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762000" y="-7703"/>
            <a:ext cx="7620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endParaRPr lang="uk-UA" sz="3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uk-UA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Times New Roman" pitchFamily="18" charset="0"/>
              </a:rPr>
              <a:t>ІНФОРМАЦІЙНА КОМПЕТЕНТНІСТЬ</a:t>
            </a:r>
            <a:r>
              <a:rPr lang="en-US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Times New Roman" pitchFamily="18" charset="0"/>
              </a:rPr>
              <a:t>:</a:t>
            </a:r>
            <a:r>
              <a:rPr lang="uk-UA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Times New Roman" pitchFamily="18" charset="0"/>
              </a:rPr>
              <a:t> </a:t>
            </a:r>
            <a:endParaRPr lang="en-US" sz="30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uk-UA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Times New Roman" pitchFamily="18" charset="0"/>
              </a:rPr>
              <a:t>перший </a:t>
            </a:r>
            <a:r>
              <a:rPr lang="uk-UA" sz="3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Times New Roman" pitchFamily="18" charset="0"/>
              </a:rPr>
              <a:t>рівень, орієнтовно 1-4 класи</a:t>
            </a:r>
          </a:p>
          <a:p>
            <a:pPr algn="ctr" eaLnBrk="0" hangingPunct="0">
              <a:defRPr/>
            </a:pPr>
            <a:endParaRPr lang="uk-UA" sz="300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uk-UA" sz="300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uk-UA" sz="300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61391703"/>
              </p:ext>
            </p:extLst>
          </p:nvPr>
        </p:nvGraphicFramePr>
        <p:xfrm>
          <a:off x="1119188" y="1595656"/>
          <a:ext cx="6667500" cy="3571875"/>
        </p:xfrm>
        <a:graphic>
          <a:graphicData uri="http://schemas.openxmlformats.org/drawingml/2006/table">
            <a:tbl>
              <a:tblPr/>
              <a:tblGrid>
                <a:gridCol w="1957917"/>
                <a:gridCol w="4709583"/>
              </a:tblGrid>
              <a:tr h="15914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Вторинний пошук інформації</a:t>
                      </a:r>
                      <a:endParaRPr kumimoji="0" lang="ru-RU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4960" marR="14960" marT="14960" marB="149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88900" algn="l"/>
                          <a:tab pos="179388" algn="l"/>
                        </a:tabLst>
                      </a:pPr>
                      <a:r>
                        <a:rPr kumimoji="0" lang="uk-UA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Знаходить і систематизує  інформацію  за  двома і  більше  основними джерелами</a:t>
                      </a:r>
                      <a:br>
                        <a:rPr kumimoji="0" lang="uk-UA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</a:br>
                      <a:r>
                        <a:rPr kumimoji="0" lang="uk-UA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(джерело: 1-2 простих за складом джерел, які містять надлишкову інформацію). 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4960" marR="14960" marT="14960" marB="149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04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Первинна обробка  (співставлення) інформації</a:t>
                      </a:r>
                      <a:endParaRPr kumimoji="0" lang="ru-RU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4960" marR="14960" marT="14960" marB="149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88900" algn="l"/>
                          <a:tab pos="179388" algn="l"/>
                        </a:tabLst>
                      </a:pPr>
                      <a:r>
                        <a:rPr kumimoji="0" lang="uk-UA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Систематизує  знайдену  інформацію  за заданою  схемою,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88900" algn="l"/>
                          <a:tab pos="179388" algn="l"/>
                        </a:tabLst>
                      </a:pPr>
                      <a:r>
                        <a:rPr kumimoji="0" lang="uk-UA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переводить  просту  (односкладову) інформацію,  представлену  у  графічній  або  формалізованій  (символьній)  формі  у  текстову  і  навпаки. 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4960" marR="14960" marT="14960" marB="149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7304"/>
            <a:ext cx="9144000" cy="530516"/>
          </a:xfrm>
          <a:prstGeom prst="rect">
            <a:avLst/>
          </a:prstGeom>
        </p:spPr>
      </p:pic>
      <p:pic>
        <p:nvPicPr>
          <p:cNvPr id="10" name="Місце для вмісту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812555"/>
            <a:ext cx="2339752" cy="925265"/>
          </a:xfrm>
          <a:prstGeom prst="rect">
            <a:avLst/>
          </a:prstGeom>
        </p:spPr>
      </p:pic>
      <p:grpSp>
        <p:nvGrpSpPr>
          <p:cNvPr id="12" name="Групувати 11"/>
          <p:cNvGrpSpPr/>
          <p:nvPr/>
        </p:nvGrpSpPr>
        <p:grpSpPr>
          <a:xfrm>
            <a:off x="0" y="0"/>
            <a:ext cx="9148972" cy="3092631"/>
            <a:chOff x="0" y="0"/>
            <a:chExt cx="9148972" cy="3092631"/>
          </a:xfrm>
        </p:grpSpPr>
        <p:grpSp>
          <p:nvGrpSpPr>
            <p:cNvPr id="13" name="Групувати 12"/>
            <p:cNvGrpSpPr/>
            <p:nvPr/>
          </p:nvGrpSpPr>
          <p:grpSpPr>
            <a:xfrm>
              <a:off x="0" y="0"/>
              <a:ext cx="1259632" cy="3001516"/>
              <a:chOff x="0" y="0"/>
              <a:chExt cx="1259632" cy="3001516"/>
            </a:xfrm>
          </p:grpSpPr>
          <p:sp>
            <p:nvSpPr>
              <p:cNvPr id="16" name="Прямокутний трикутник 15"/>
              <p:cNvSpPr/>
              <p:nvPr/>
            </p:nvSpPr>
            <p:spPr>
              <a:xfrm rot="5400000">
                <a:off x="-1194978" y="1194978"/>
                <a:ext cx="3001516" cy="611560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7" name="Прямокутний трикутник 16"/>
              <p:cNvSpPr/>
              <p:nvPr/>
            </p:nvSpPr>
            <p:spPr>
              <a:xfrm rot="5400000">
                <a:off x="137170" y="-137170"/>
                <a:ext cx="985292" cy="1259632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4" name="Рівнобедрений трикутник 13"/>
            <p:cNvSpPr/>
            <p:nvPr/>
          </p:nvSpPr>
          <p:spPr>
            <a:xfrm rot="10800000">
              <a:off x="1115616" y="0"/>
              <a:ext cx="8033356" cy="223752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5" name="Прямокутний трикутник 14"/>
            <p:cNvSpPr/>
            <p:nvPr/>
          </p:nvSpPr>
          <p:spPr>
            <a:xfrm rot="16200000" flipH="1">
              <a:off x="7471925" y="1420557"/>
              <a:ext cx="3092631" cy="251518"/>
            </a:xfrm>
            <a:prstGeom prst="rt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  <p:extLst>
      <p:ext uri="{BB962C8B-B14F-4D97-AF65-F5344CB8AC3E}">
        <p14:creationId xmlns="" xmlns:p14="http://schemas.microsoft.com/office/powerpoint/2010/main" val="272418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2727920"/>
            <a:ext cx="5362575" cy="3009900"/>
          </a:xfrm>
          <a:prstGeom prst="rect">
            <a:avLst/>
          </a:prstGeom>
        </p:spPr>
      </p:pic>
      <p:sp>
        <p:nvSpPr>
          <p:cNvPr id="13314" name="Прямокутник 1"/>
          <p:cNvSpPr>
            <a:spLocks noChangeArrowheads="1"/>
          </p:cNvSpPr>
          <p:nvPr/>
        </p:nvSpPr>
        <p:spPr bwMode="auto">
          <a:xfrm>
            <a:off x="2369344" y="535782"/>
            <a:ext cx="3810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uk-UA" altLang="uk-UA" sz="1500" b="1"/>
              <a:t/>
            </a:r>
            <a:br>
              <a:rPr lang="uk-UA" altLang="uk-UA" sz="1500" b="1"/>
            </a:br>
            <a:endParaRPr lang="uk-UA" altLang="uk-UA" sz="1500"/>
          </a:p>
        </p:txBody>
      </p:sp>
      <p:sp>
        <p:nvSpPr>
          <p:cNvPr id="3" name="Прямокутник 2"/>
          <p:cNvSpPr/>
          <p:nvPr/>
        </p:nvSpPr>
        <p:spPr>
          <a:xfrm>
            <a:off x="1119188" y="773907"/>
            <a:ext cx="7262813" cy="5027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667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 </a:t>
            </a:r>
          </a:p>
        </p:txBody>
      </p:sp>
      <p:sp>
        <p:nvSpPr>
          <p:cNvPr id="6" name="Прямокутник 3"/>
          <p:cNvSpPr>
            <a:spLocks noChangeArrowheads="1"/>
          </p:cNvSpPr>
          <p:nvPr/>
        </p:nvSpPr>
        <p:spPr bwMode="auto">
          <a:xfrm>
            <a:off x="1059657" y="1428750"/>
            <a:ext cx="7143750" cy="2262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39" indent="-285739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/>
            </a:pPr>
            <a:endParaRPr lang="uk-UA" sz="2333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endParaRPr lang="uk-UA" sz="3000" dirty="0">
              <a:latin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endParaRPr lang="uk-UA" sz="3000" dirty="0">
              <a:latin typeface="Times New Roman" pitchFamily="18" charset="0"/>
            </a:endParaRPr>
          </a:p>
          <a:p>
            <a:pPr>
              <a:buFont typeface="Arial" charset="0"/>
              <a:buChar char="•"/>
              <a:defRPr/>
            </a:pPr>
            <a:endParaRPr lang="uk-UA" sz="3000" dirty="0">
              <a:latin typeface="Times New Roman" pitchFamily="18" charset="0"/>
            </a:endParaRPr>
          </a:p>
          <a:p>
            <a:pPr>
              <a:defRPr/>
            </a:pPr>
            <a:endParaRPr lang="uk-UA" sz="3000" dirty="0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762000" y="-7752"/>
            <a:ext cx="7620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endParaRPr lang="uk-UA" sz="3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uk-UA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Times New Roman" pitchFamily="18" charset="0"/>
              </a:rPr>
              <a:t>ІНФОРМАЦІЙНА КОМПЕТЕНТНІСТЬ</a:t>
            </a:r>
            <a:r>
              <a:rPr lang="en-US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Times New Roman" pitchFamily="18" charset="0"/>
              </a:rPr>
              <a:t>:</a:t>
            </a:r>
            <a:r>
              <a:rPr lang="uk-UA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Times New Roman" pitchFamily="18" charset="0"/>
              </a:rPr>
              <a:t> </a:t>
            </a:r>
            <a:endParaRPr lang="en-US" sz="30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uk-UA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Times New Roman" pitchFamily="18" charset="0"/>
              </a:rPr>
              <a:t>перший </a:t>
            </a:r>
            <a:r>
              <a:rPr lang="uk-UA" sz="3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Times New Roman" pitchFamily="18" charset="0"/>
              </a:rPr>
              <a:t>рівень, орієнтовно 1-4 класи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79995096"/>
              </p:ext>
            </p:extLst>
          </p:nvPr>
        </p:nvGraphicFramePr>
        <p:xfrm>
          <a:off x="2326927" y="1327905"/>
          <a:ext cx="6310313" cy="2857500"/>
        </p:xfrm>
        <a:graphic>
          <a:graphicData uri="http://schemas.openxmlformats.org/drawingml/2006/table">
            <a:tbl>
              <a:tblPr/>
              <a:tblGrid>
                <a:gridCol w="2024063"/>
                <a:gridCol w="4286250"/>
              </a:tblGrid>
              <a:tr h="2857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Обробка інформації</a:t>
                      </a:r>
                      <a:endParaRPr kumimoji="0" lang="ru-RU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4960" marR="14960" marT="14960" marB="149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88900" algn="l"/>
                          <a:tab pos="179388" algn="l"/>
                        </a:tabLst>
                      </a:pPr>
                      <a:r>
                        <a:rPr kumimoji="0" lang="uk-UA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Точно  передає  отриману  інформацію,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88900" algn="l"/>
                          <a:tab pos="179388" algn="l"/>
                        </a:tabLst>
                      </a:pPr>
                      <a:r>
                        <a:rPr kumimoji="0" lang="uk-UA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задає  запитання,  вказуючи  на недостатність  інформації  або  вказує  на інформацію,  якої  не  розуміє,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88900" algn="l"/>
                          <a:tab pos="179388" algn="l"/>
                        </a:tabLst>
                      </a:pPr>
                      <a:r>
                        <a:rPr kumimoji="0" lang="uk-UA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знаходить  висновки  і  аргументи у наданому  джерелі  інформації. 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4960" marR="14960" marT="14960" marB="149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Місце для вмісту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812555"/>
            <a:ext cx="2339752" cy="925265"/>
          </a:xfrm>
          <a:prstGeom prst="rect">
            <a:avLst/>
          </a:prstGeom>
        </p:spPr>
      </p:pic>
      <p:grpSp>
        <p:nvGrpSpPr>
          <p:cNvPr id="12" name="Групувати 11"/>
          <p:cNvGrpSpPr/>
          <p:nvPr/>
        </p:nvGrpSpPr>
        <p:grpSpPr>
          <a:xfrm>
            <a:off x="0" y="0"/>
            <a:ext cx="9148972" cy="3092631"/>
            <a:chOff x="0" y="0"/>
            <a:chExt cx="9148972" cy="3092631"/>
          </a:xfrm>
        </p:grpSpPr>
        <p:grpSp>
          <p:nvGrpSpPr>
            <p:cNvPr id="13" name="Групувати 12"/>
            <p:cNvGrpSpPr/>
            <p:nvPr/>
          </p:nvGrpSpPr>
          <p:grpSpPr>
            <a:xfrm>
              <a:off x="0" y="0"/>
              <a:ext cx="1259632" cy="3001516"/>
              <a:chOff x="0" y="0"/>
              <a:chExt cx="1259632" cy="3001516"/>
            </a:xfrm>
          </p:grpSpPr>
          <p:sp>
            <p:nvSpPr>
              <p:cNvPr id="16" name="Прямокутний трикутник 15"/>
              <p:cNvSpPr/>
              <p:nvPr/>
            </p:nvSpPr>
            <p:spPr>
              <a:xfrm rot="5400000">
                <a:off x="-1194978" y="1194978"/>
                <a:ext cx="3001516" cy="611560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7" name="Прямокутний трикутник 16"/>
              <p:cNvSpPr/>
              <p:nvPr/>
            </p:nvSpPr>
            <p:spPr>
              <a:xfrm rot="5400000">
                <a:off x="137170" y="-137170"/>
                <a:ext cx="985292" cy="1259632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4" name="Рівнобедрений трикутник 13"/>
            <p:cNvSpPr/>
            <p:nvPr/>
          </p:nvSpPr>
          <p:spPr>
            <a:xfrm rot="10800000">
              <a:off x="1115616" y="0"/>
              <a:ext cx="8033356" cy="223752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5" name="Прямокутний трикутник 14"/>
            <p:cNvSpPr/>
            <p:nvPr/>
          </p:nvSpPr>
          <p:spPr>
            <a:xfrm rot="16200000" flipH="1">
              <a:off x="7471925" y="1420557"/>
              <a:ext cx="3092631" cy="251518"/>
            </a:xfrm>
            <a:prstGeom prst="rt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2284"/>
            <a:ext cx="9144000" cy="5305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8515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12590"/>
            <a:ext cx="6004861" cy="2600210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1119188" y="773907"/>
            <a:ext cx="7262813" cy="5027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667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 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834007" y="334826"/>
            <a:ext cx="7914457" cy="2810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uk-UA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Times New Roman" pitchFamily="18" charset="0"/>
              </a:rPr>
              <a:t>КОМПЕТЕНТНІ</a:t>
            </a:r>
            <a:r>
              <a:rPr lang="en-US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Times New Roman" pitchFamily="18" charset="0"/>
              </a:rPr>
              <a:t>C</a:t>
            </a:r>
            <a:r>
              <a:rPr lang="uk-UA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Times New Roman" pitchFamily="18" charset="0"/>
              </a:rPr>
              <a:t>НО-ЗОРІЄНТОВАНІ ЗАВДАННЯ</a:t>
            </a:r>
            <a:r>
              <a:rPr lang="en-US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Times New Roman" pitchFamily="18" charset="0"/>
              </a:rPr>
              <a:t>:</a:t>
            </a:r>
            <a:r>
              <a:rPr lang="uk-UA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Times New Roman" pitchFamily="18" charset="0"/>
              </a:rPr>
              <a:t> </a:t>
            </a:r>
            <a:r>
              <a:rPr lang="en-US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Times New Roman" pitchFamily="18" charset="0"/>
              </a:rPr>
              <a:t> </a:t>
            </a:r>
            <a:r>
              <a:rPr lang="uk-UA" sz="3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Times New Roman" pitchFamily="18" charset="0"/>
              </a:rPr>
              <a:t>які вони?</a:t>
            </a:r>
          </a:p>
          <a:p>
            <a:pPr eaLnBrk="0" hangingPunct="0">
              <a:buFontTx/>
              <a:buChar char="•"/>
              <a:defRPr/>
            </a:pPr>
            <a:endParaRPr lang="uk-UA" sz="2333" dirty="0" smtClean="0">
              <a:cs typeface="Times New Roman" pitchFamily="18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uk-UA" sz="2333" dirty="0" smtClean="0">
                <a:cs typeface="Times New Roman" pitchFamily="18" charset="0"/>
              </a:rPr>
              <a:t> Діяльнісні</a:t>
            </a:r>
            <a:r>
              <a:rPr lang="uk-UA" sz="2333" dirty="0">
                <a:cs typeface="Times New Roman" pitchFamily="18" charset="0"/>
              </a:rPr>
              <a:t>; </a:t>
            </a:r>
          </a:p>
          <a:p>
            <a:pPr eaLnBrk="0" hangingPunct="0">
              <a:buFontTx/>
              <a:buChar char="•"/>
              <a:defRPr/>
            </a:pPr>
            <a:r>
              <a:rPr lang="uk-UA" sz="2333" dirty="0" smtClean="0">
                <a:cs typeface="Times New Roman" pitchFamily="18" charset="0"/>
              </a:rPr>
              <a:t> моделюють </a:t>
            </a:r>
            <a:r>
              <a:rPr lang="uk-UA" sz="2333" dirty="0">
                <a:cs typeface="Times New Roman" pitchFamily="18" charset="0"/>
              </a:rPr>
              <a:t>практичну,  життєву  ситуацію</a:t>
            </a:r>
            <a:r>
              <a:rPr lang="uk-UA" sz="2333" dirty="0" smtClean="0">
                <a:cs typeface="Times New Roman" pitchFamily="18" charset="0"/>
              </a:rPr>
              <a:t>;</a:t>
            </a:r>
            <a:endParaRPr lang="uk-UA" sz="2333" dirty="0">
              <a:cs typeface="Times New Roman" pitchFamily="18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uk-UA" sz="2333" dirty="0" smtClean="0">
                <a:cs typeface="Times New Roman" pitchFamily="18" charset="0"/>
              </a:rPr>
              <a:t> побудовані  </a:t>
            </a:r>
            <a:r>
              <a:rPr lang="uk-UA" sz="2333" dirty="0">
                <a:cs typeface="Times New Roman" pitchFamily="18" charset="0"/>
              </a:rPr>
              <a:t>на  актуальному  для  учнів матеріалі; </a:t>
            </a:r>
          </a:p>
          <a:p>
            <a:pPr eaLnBrk="0" hangingPunct="0">
              <a:buFontTx/>
              <a:buChar char="•"/>
              <a:defRPr/>
            </a:pPr>
            <a:r>
              <a:rPr lang="uk-UA" sz="2333" dirty="0" smtClean="0">
                <a:cs typeface="Times New Roman" pitchFamily="18" charset="0"/>
              </a:rPr>
              <a:t> мають </a:t>
            </a:r>
            <a:r>
              <a:rPr lang="uk-UA" sz="2333" dirty="0">
                <a:cs typeface="Times New Roman" pitchFamily="18" charset="0"/>
              </a:rPr>
              <a:t>особливу структуру.</a:t>
            </a:r>
            <a:r>
              <a:rPr lang="ru-RU" sz="2333" dirty="0">
                <a:cs typeface="Times New Roman" pitchFamily="18" charset="0"/>
              </a:rPr>
              <a:t> </a:t>
            </a:r>
          </a:p>
        </p:txBody>
      </p:sp>
      <p:pic>
        <p:nvPicPr>
          <p:cNvPr id="8" name="Місце для вмісту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812555"/>
            <a:ext cx="2339752" cy="9252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2284"/>
            <a:ext cx="9144000" cy="530516"/>
          </a:xfrm>
          <a:prstGeom prst="rect">
            <a:avLst/>
          </a:prstGeom>
        </p:spPr>
      </p:pic>
      <p:grpSp>
        <p:nvGrpSpPr>
          <p:cNvPr id="10" name="Групувати 9"/>
          <p:cNvGrpSpPr/>
          <p:nvPr/>
        </p:nvGrpSpPr>
        <p:grpSpPr>
          <a:xfrm>
            <a:off x="0" y="0"/>
            <a:ext cx="9148972" cy="3092631"/>
            <a:chOff x="0" y="0"/>
            <a:chExt cx="9148972" cy="3092631"/>
          </a:xfrm>
        </p:grpSpPr>
        <p:grpSp>
          <p:nvGrpSpPr>
            <p:cNvPr id="11" name="Групувати 10"/>
            <p:cNvGrpSpPr/>
            <p:nvPr/>
          </p:nvGrpSpPr>
          <p:grpSpPr>
            <a:xfrm>
              <a:off x="0" y="0"/>
              <a:ext cx="1259632" cy="3001516"/>
              <a:chOff x="0" y="0"/>
              <a:chExt cx="1259632" cy="3001516"/>
            </a:xfrm>
          </p:grpSpPr>
          <p:sp>
            <p:nvSpPr>
              <p:cNvPr id="14" name="Прямокутний трикутник 13"/>
              <p:cNvSpPr/>
              <p:nvPr/>
            </p:nvSpPr>
            <p:spPr>
              <a:xfrm rot="5400000">
                <a:off x="-1194978" y="1194978"/>
                <a:ext cx="3001516" cy="611560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" name="Прямокутний трикутник 14"/>
              <p:cNvSpPr/>
              <p:nvPr/>
            </p:nvSpPr>
            <p:spPr>
              <a:xfrm rot="5400000">
                <a:off x="137170" y="-137170"/>
                <a:ext cx="985292" cy="1259632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2" name="Рівнобедрений трикутник 11"/>
            <p:cNvSpPr/>
            <p:nvPr/>
          </p:nvSpPr>
          <p:spPr>
            <a:xfrm rot="10800000">
              <a:off x="1115616" y="0"/>
              <a:ext cx="8033356" cy="223752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3" name="Прямокутний трикутник 12"/>
            <p:cNvSpPr/>
            <p:nvPr/>
          </p:nvSpPr>
          <p:spPr>
            <a:xfrm rot="16200000" flipH="1">
              <a:off x="7471925" y="1420557"/>
              <a:ext cx="3092631" cy="251518"/>
            </a:xfrm>
            <a:prstGeom prst="rt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  <p:extLst>
      <p:ext uri="{BB962C8B-B14F-4D97-AF65-F5344CB8AC3E}">
        <p14:creationId xmlns="" xmlns:p14="http://schemas.microsoft.com/office/powerpoint/2010/main" val="281660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7304"/>
            <a:ext cx="9144000" cy="530516"/>
          </a:xfrm>
          <a:prstGeom prst="rect">
            <a:avLst/>
          </a:prstGeom>
        </p:spPr>
      </p:pic>
      <p:pic>
        <p:nvPicPr>
          <p:cNvPr id="30" name="Місце для вмісту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812555"/>
            <a:ext cx="2339752" cy="925265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1119188" y="595312"/>
            <a:ext cx="7262813" cy="5027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667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 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1059657" y="265212"/>
            <a:ext cx="70246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uk-UA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Особливості структури  </a:t>
            </a:r>
            <a:endParaRPr lang="uk-UA" sz="30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uk-UA" sz="30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компетентнісно</a:t>
            </a:r>
            <a:r>
              <a:rPr lang="uk-UA" sz="3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-</a:t>
            </a:r>
            <a:r>
              <a:rPr lang="ru-RU" sz="30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з</a:t>
            </a:r>
            <a:r>
              <a:rPr lang="uk-UA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орієнтованих завдань</a:t>
            </a:r>
            <a:endParaRPr lang="ru-RU" sz="2333" b="1" dirty="0">
              <a:solidFill>
                <a:schemeClr val="accent6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321844" y="2857500"/>
            <a:ext cx="2797968" cy="1119188"/>
          </a:xfrm>
          <a:prstGeom prst="ellipse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>
                <a:solidFill>
                  <a:schemeClr val="bg1"/>
                </a:solidFill>
              </a:rPr>
              <a:t>СТРУКТУРА</a:t>
            </a:r>
            <a:endParaRPr lang="ru-RU" sz="20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uk-UA" sz="1333" b="1" dirty="0" err="1">
                <a:solidFill>
                  <a:schemeClr val="bg1"/>
                </a:solidFill>
              </a:rPr>
              <a:t>компетентістно-орієнтованого</a:t>
            </a:r>
            <a:r>
              <a:rPr lang="uk-UA" sz="1333" b="1" dirty="0">
                <a:solidFill>
                  <a:schemeClr val="bg1"/>
                </a:solidFill>
              </a:rPr>
              <a:t> завдання</a:t>
            </a:r>
            <a:endParaRPr lang="ru-RU" sz="1333" b="1" dirty="0">
              <a:solidFill>
                <a:schemeClr val="bg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833563" y="2321719"/>
            <a:ext cx="1476375" cy="654843"/>
          </a:xfrm>
          <a:prstGeom prst="ellipse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500" dirty="0"/>
              <a:t>Стимул</a:t>
            </a:r>
            <a:endParaRPr lang="ru-RU" sz="1500" dirty="0"/>
          </a:p>
        </p:txBody>
      </p:sp>
      <p:sp>
        <p:nvSpPr>
          <p:cNvPr id="11" name="Овал 10"/>
          <p:cNvSpPr/>
          <p:nvPr/>
        </p:nvSpPr>
        <p:spPr>
          <a:xfrm>
            <a:off x="5643563" y="3750469"/>
            <a:ext cx="1905000" cy="762000"/>
          </a:xfrm>
          <a:prstGeom prst="ellipse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500" dirty="0"/>
              <a:t>Інструмент перевірки</a:t>
            </a:r>
            <a:endParaRPr lang="ru-RU" sz="1500" dirty="0"/>
          </a:p>
        </p:txBody>
      </p:sp>
      <p:sp>
        <p:nvSpPr>
          <p:cNvPr id="12" name="Овал 11"/>
          <p:cNvSpPr/>
          <p:nvPr/>
        </p:nvSpPr>
        <p:spPr>
          <a:xfrm>
            <a:off x="1238250" y="3631407"/>
            <a:ext cx="2262188" cy="762000"/>
          </a:xfrm>
          <a:prstGeom prst="ellipse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500" dirty="0"/>
              <a:t>Джерело </a:t>
            </a:r>
            <a:r>
              <a:rPr lang="uk-UA" sz="1500" dirty="0" err="1"/>
              <a:t>інформаціїї</a:t>
            </a:r>
            <a:endParaRPr lang="ru-RU" sz="1500" dirty="0"/>
          </a:p>
        </p:txBody>
      </p:sp>
      <p:sp>
        <p:nvSpPr>
          <p:cNvPr id="13" name="Овал 12"/>
          <p:cNvSpPr/>
          <p:nvPr/>
        </p:nvSpPr>
        <p:spPr>
          <a:xfrm>
            <a:off x="5524500" y="2262188"/>
            <a:ext cx="2440782" cy="762000"/>
          </a:xfrm>
          <a:prstGeom prst="ellipse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500" dirty="0"/>
              <a:t>Формулювання завдання</a:t>
            </a:r>
            <a:endParaRPr lang="ru-RU" sz="1500" dirty="0"/>
          </a:p>
        </p:txBody>
      </p:sp>
      <p:sp>
        <p:nvSpPr>
          <p:cNvPr id="17" name="Стрелка вверх 16"/>
          <p:cNvSpPr/>
          <p:nvPr/>
        </p:nvSpPr>
        <p:spPr>
          <a:xfrm>
            <a:off x="6596063" y="1905000"/>
            <a:ext cx="403490" cy="357188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500"/>
          </a:p>
        </p:txBody>
      </p:sp>
      <p:sp>
        <p:nvSpPr>
          <p:cNvPr id="18" name="Стрелка вверх 17"/>
          <p:cNvSpPr/>
          <p:nvPr/>
        </p:nvSpPr>
        <p:spPr>
          <a:xfrm>
            <a:off x="2296302" y="2024063"/>
            <a:ext cx="403490" cy="297656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500"/>
          </a:p>
        </p:txBody>
      </p:sp>
      <p:sp>
        <p:nvSpPr>
          <p:cNvPr id="19" name="Стрелка вниз 18"/>
          <p:cNvSpPr/>
          <p:nvPr/>
        </p:nvSpPr>
        <p:spPr>
          <a:xfrm>
            <a:off x="6536532" y="4524375"/>
            <a:ext cx="403489" cy="398198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500"/>
          </a:p>
        </p:txBody>
      </p:sp>
      <p:sp>
        <p:nvSpPr>
          <p:cNvPr id="20" name="Стрелка вниз 19"/>
          <p:cNvSpPr/>
          <p:nvPr/>
        </p:nvSpPr>
        <p:spPr>
          <a:xfrm>
            <a:off x="2250282" y="4401344"/>
            <a:ext cx="403489" cy="301625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500"/>
          </a:p>
        </p:txBody>
      </p:sp>
      <p:sp>
        <p:nvSpPr>
          <p:cNvPr id="23" name="Прямоугольник 22"/>
          <p:cNvSpPr/>
          <p:nvPr/>
        </p:nvSpPr>
        <p:spPr>
          <a:xfrm>
            <a:off x="1416844" y="1547813"/>
            <a:ext cx="2559843" cy="47625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500" dirty="0">
                <a:solidFill>
                  <a:schemeClr val="bg1"/>
                </a:solidFill>
              </a:rPr>
              <a:t>Мотивує на виконання завдання</a:t>
            </a:r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238250" y="4702969"/>
            <a:ext cx="2917032" cy="357188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500" dirty="0"/>
              <a:t>Містить необхідну інформацію</a:t>
            </a:r>
            <a:endParaRPr lang="ru-RU" sz="15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119813" y="1547813"/>
            <a:ext cx="1607344" cy="357188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500" dirty="0"/>
              <a:t>Задає діяльність</a:t>
            </a:r>
            <a:endParaRPr lang="ru-RU" sz="15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524500" y="4941094"/>
            <a:ext cx="2857500" cy="47625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500" dirty="0"/>
              <a:t>Визначає критерії оцінювання</a:t>
            </a:r>
            <a:endParaRPr lang="ru-RU" sz="1500" dirty="0"/>
          </a:p>
        </p:txBody>
      </p:sp>
      <p:cxnSp>
        <p:nvCxnSpPr>
          <p:cNvPr id="42" name="Shape 41"/>
          <p:cNvCxnSpPr>
            <a:stCxn id="9" idx="0"/>
            <a:endCxn id="13" idx="2"/>
          </p:cNvCxnSpPr>
          <p:nvPr/>
        </p:nvCxnSpPr>
        <p:spPr>
          <a:xfrm rot="5400000" flipH="1" flipV="1">
            <a:off x="5015839" y="2348839"/>
            <a:ext cx="214313" cy="803010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6" name="Скругленная соединительная линия 45"/>
          <p:cNvCxnSpPr/>
          <p:nvPr/>
        </p:nvCxnSpPr>
        <p:spPr>
          <a:xfrm rot="10800000">
            <a:off x="3321844" y="2559845"/>
            <a:ext cx="1071563" cy="29765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8" name="Shape 47"/>
          <p:cNvCxnSpPr>
            <a:endCxn id="11" idx="3"/>
          </p:cNvCxnSpPr>
          <p:nvPr/>
        </p:nvCxnSpPr>
        <p:spPr>
          <a:xfrm>
            <a:off x="5107782" y="3988594"/>
            <a:ext cx="814917" cy="412750"/>
          </a:xfrm>
          <a:prstGeom prst="curvedConnector4">
            <a:avLst>
              <a:gd name="adj1" fmla="val 32880"/>
              <a:gd name="adj2" fmla="val 146206"/>
            </a:avLst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0" name="Скругленная соединительная линия 49"/>
          <p:cNvCxnSpPr/>
          <p:nvPr/>
        </p:nvCxnSpPr>
        <p:spPr>
          <a:xfrm rot="10800000" flipV="1">
            <a:off x="3262312" y="3988594"/>
            <a:ext cx="1250157" cy="23812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31" name="Групувати 30"/>
          <p:cNvGrpSpPr/>
          <p:nvPr/>
        </p:nvGrpSpPr>
        <p:grpSpPr>
          <a:xfrm>
            <a:off x="0" y="0"/>
            <a:ext cx="9148972" cy="3092631"/>
            <a:chOff x="0" y="0"/>
            <a:chExt cx="9148972" cy="3092631"/>
          </a:xfrm>
        </p:grpSpPr>
        <p:grpSp>
          <p:nvGrpSpPr>
            <p:cNvPr id="32" name="Групувати 31"/>
            <p:cNvGrpSpPr/>
            <p:nvPr/>
          </p:nvGrpSpPr>
          <p:grpSpPr>
            <a:xfrm>
              <a:off x="0" y="0"/>
              <a:ext cx="1259632" cy="3001516"/>
              <a:chOff x="0" y="0"/>
              <a:chExt cx="1259632" cy="3001516"/>
            </a:xfrm>
          </p:grpSpPr>
          <p:sp>
            <p:nvSpPr>
              <p:cNvPr id="35" name="Прямокутний трикутник 34"/>
              <p:cNvSpPr/>
              <p:nvPr/>
            </p:nvSpPr>
            <p:spPr>
              <a:xfrm rot="5400000">
                <a:off x="-1194978" y="1194978"/>
                <a:ext cx="3001516" cy="611560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6" name="Прямокутний трикутник 35"/>
              <p:cNvSpPr/>
              <p:nvPr/>
            </p:nvSpPr>
            <p:spPr>
              <a:xfrm rot="5400000">
                <a:off x="137170" y="-137170"/>
                <a:ext cx="985292" cy="1259632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33" name="Рівнобедрений трикутник 32"/>
            <p:cNvSpPr/>
            <p:nvPr/>
          </p:nvSpPr>
          <p:spPr>
            <a:xfrm rot="10800000">
              <a:off x="1115616" y="0"/>
              <a:ext cx="8033356" cy="223752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4" name="Прямокутний трикутник 33"/>
            <p:cNvSpPr/>
            <p:nvPr/>
          </p:nvSpPr>
          <p:spPr>
            <a:xfrm rot="16200000" flipH="1">
              <a:off x="7471925" y="1420557"/>
              <a:ext cx="3092631" cy="251518"/>
            </a:xfrm>
            <a:prstGeom prst="rt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  <p:extLst>
      <p:ext uri="{BB962C8B-B14F-4D97-AF65-F5344CB8AC3E}">
        <p14:creationId xmlns="" xmlns:p14="http://schemas.microsoft.com/office/powerpoint/2010/main" val="423898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7304"/>
            <a:ext cx="9144000" cy="530516"/>
          </a:xfrm>
          <a:prstGeom prst="rect">
            <a:avLst/>
          </a:prstGeom>
        </p:spPr>
      </p:pic>
      <p:pic>
        <p:nvPicPr>
          <p:cNvPr id="11" name="Місце для вмісту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812555"/>
            <a:ext cx="2339752" cy="925265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1119188" y="416719"/>
            <a:ext cx="7262813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667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uk-UA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pitchFamily="18" charset="0"/>
              </a:rPr>
              <a:t>ТЕСТОВІ ЗАВДАННЯ</a:t>
            </a:r>
          </a:p>
        </p:txBody>
      </p:sp>
      <p:sp>
        <p:nvSpPr>
          <p:cNvPr id="8" name="Выноска-облако 7"/>
          <p:cNvSpPr/>
          <p:nvPr/>
        </p:nvSpPr>
        <p:spPr>
          <a:xfrm>
            <a:off x="940594" y="1129308"/>
            <a:ext cx="1785938" cy="1071563"/>
          </a:xfrm>
          <a:prstGeom prst="cloudCallou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500" b="1" dirty="0">
                <a:solidFill>
                  <a:schemeClr val="bg1"/>
                </a:solidFill>
              </a:rPr>
              <a:t>Розумний об</a:t>
            </a:r>
            <a:r>
              <a:rPr lang="en-US" sz="1500" b="1" dirty="0">
                <a:solidFill>
                  <a:schemeClr val="bg1"/>
                </a:solidFill>
              </a:rPr>
              <a:t>’</a:t>
            </a:r>
            <a:r>
              <a:rPr lang="uk-UA" sz="1500" b="1" dirty="0" err="1">
                <a:solidFill>
                  <a:schemeClr val="bg1"/>
                </a:solidFill>
              </a:rPr>
              <a:t>єм</a:t>
            </a:r>
            <a:r>
              <a:rPr lang="uk-UA" sz="1500" b="1" dirty="0">
                <a:solidFill>
                  <a:schemeClr val="bg1"/>
                </a:solidFill>
              </a:rPr>
              <a:t> тексту</a:t>
            </a:r>
            <a:endParaRPr lang="ru-RU" sz="1500" b="1" dirty="0">
              <a:solidFill>
                <a:schemeClr val="bg1"/>
              </a:solidFill>
            </a:endParaRPr>
          </a:p>
        </p:txBody>
      </p:sp>
      <p:sp>
        <p:nvSpPr>
          <p:cNvPr id="13" name="Выноска-облако 12"/>
          <p:cNvSpPr/>
          <p:nvPr/>
        </p:nvSpPr>
        <p:spPr>
          <a:xfrm>
            <a:off x="5881688" y="1250157"/>
            <a:ext cx="2500313" cy="1547813"/>
          </a:xfrm>
          <a:prstGeom prst="cloudCallou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500" b="1" dirty="0"/>
              <a:t>Заборона використання НЕ з дієсловом</a:t>
            </a:r>
            <a:endParaRPr lang="ru-RU" sz="1500" b="1" dirty="0"/>
          </a:p>
        </p:txBody>
      </p:sp>
      <p:sp>
        <p:nvSpPr>
          <p:cNvPr id="14" name="Выноска-облако 13"/>
          <p:cNvSpPr/>
          <p:nvPr/>
        </p:nvSpPr>
        <p:spPr>
          <a:xfrm>
            <a:off x="251520" y="2641476"/>
            <a:ext cx="3631407" cy="2083594"/>
          </a:xfrm>
          <a:prstGeom prst="cloudCallou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500" b="1" dirty="0"/>
              <a:t>Заборона використання у джерелах програмного матеріалу</a:t>
            </a:r>
            <a:endParaRPr lang="ru-RU" sz="1500" b="1" dirty="0"/>
          </a:p>
        </p:txBody>
      </p:sp>
      <p:sp>
        <p:nvSpPr>
          <p:cNvPr id="15" name="Выноска-облако 14"/>
          <p:cNvSpPr/>
          <p:nvPr/>
        </p:nvSpPr>
        <p:spPr>
          <a:xfrm>
            <a:off x="4720829" y="3381772"/>
            <a:ext cx="2321718" cy="1547813"/>
          </a:xfrm>
          <a:prstGeom prst="cloudCallou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500" b="1" dirty="0"/>
              <a:t>Заборона на використання однотипних завдань у тесті</a:t>
            </a:r>
            <a:endParaRPr lang="ru-RU" sz="1500" b="1" dirty="0"/>
          </a:p>
        </p:txBody>
      </p:sp>
      <p:sp>
        <p:nvSpPr>
          <p:cNvPr id="16" name="Выноска-облако 15"/>
          <p:cNvSpPr/>
          <p:nvPr/>
        </p:nvSpPr>
        <p:spPr>
          <a:xfrm>
            <a:off x="3525392" y="1131094"/>
            <a:ext cx="2198736" cy="1785938"/>
          </a:xfrm>
          <a:prstGeom prst="cloudCallou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500" b="1" dirty="0"/>
              <a:t>Врахування вікових особливостей</a:t>
            </a:r>
            <a:endParaRPr lang="ru-RU" sz="1500" b="1" dirty="0"/>
          </a:p>
        </p:txBody>
      </p:sp>
      <p:grpSp>
        <p:nvGrpSpPr>
          <p:cNvPr id="12" name="Групувати 11"/>
          <p:cNvGrpSpPr/>
          <p:nvPr/>
        </p:nvGrpSpPr>
        <p:grpSpPr>
          <a:xfrm>
            <a:off x="0" y="0"/>
            <a:ext cx="9148972" cy="3092631"/>
            <a:chOff x="0" y="0"/>
            <a:chExt cx="9148972" cy="3092631"/>
          </a:xfrm>
        </p:grpSpPr>
        <p:grpSp>
          <p:nvGrpSpPr>
            <p:cNvPr id="17" name="Групувати 16"/>
            <p:cNvGrpSpPr/>
            <p:nvPr/>
          </p:nvGrpSpPr>
          <p:grpSpPr>
            <a:xfrm>
              <a:off x="0" y="0"/>
              <a:ext cx="1259632" cy="3001516"/>
              <a:chOff x="0" y="0"/>
              <a:chExt cx="1259632" cy="3001516"/>
            </a:xfrm>
          </p:grpSpPr>
          <p:sp>
            <p:nvSpPr>
              <p:cNvPr id="20" name="Прямокутний трикутник 19"/>
              <p:cNvSpPr/>
              <p:nvPr/>
            </p:nvSpPr>
            <p:spPr>
              <a:xfrm rot="5400000">
                <a:off x="-1194978" y="1194978"/>
                <a:ext cx="3001516" cy="611560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1" name="Прямокутний трикутник 20"/>
              <p:cNvSpPr/>
              <p:nvPr/>
            </p:nvSpPr>
            <p:spPr>
              <a:xfrm rot="5400000">
                <a:off x="137170" y="-137170"/>
                <a:ext cx="985292" cy="1259632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8" name="Рівнобедрений трикутник 17"/>
            <p:cNvSpPr/>
            <p:nvPr/>
          </p:nvSpPr>
          <p:spPr>
            <a:xfrm rot="10800000">
              <a:off x="1115616" y="0"/>
              <a:ext cx="8033356" cy="223752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9" name="Прямокутний трикутник 18"/>
            <p:cNvSpPr/>
            <p:nvPr/>
          </p:nvSpPr>
          <p:spPr>
            <a:xfrm rot="16200000" flipH="1">
              <a:off x="7471925" y="1420557"/>
              <a:ext cx="3092631" cy="251518"/>
            </a:xfrm>
            <a:prstGeom prst="rt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  <p:extLst>
      <p:ext uri="{BB962C8B-B14F-4D97-AF65-F5344CB8AC3E}">
        <p14:creationId xmlns="" xmlns:p14="http://schemas.microsoft.com/office/powerpoint/2010/main" val="427447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613145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КОМПЕТЕНТІСТНИЙ ПІДХІД.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ТЕСТОВІ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ЗАВДАННЯ</a:t>
            </a:r>
            <a:endParaRPr lang="uk-UA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63702"/>
            <a:ext cx="9144000" cy="530516"/>
          </a:xfrm>
          <a:prstGeom prst="rect">
            <a:avLst/>
          </a:prstGeom>
        </p:spPr>
      </p:pic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789735"/>
            <a:ext cx="2339752" cy="925265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30957" y="1061432"/>
            <a:ext cx="7886700" cy="3740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Завдання 1. </a:t>
            </a:r>
            <a:r>
              <a:rPr lang="uk-UA" dirty="0">
                <a:latin typeface="+mn-lt"/>
              </a:rPr>
              <a:t>Пірати палять цигарки. Розумник вирішив, що треба їх перевиховати. Він доручив Пустунчику виступити перед піратами на Міжнародному дні відмови від куріння, який відзначають у третій четвер листопада. Щоб Пустунчик міг краще підготуватись до виступу, Розумник дав йому прочитати статтю про куріння:</a:t>
            </a:r>
          </a:p>
          <a:p>
            <a:r>
              <a:rPr lang="uk-UA" dirty="0">
                <a:latin typeface="+mn-lt"/>
              </a:rPr>
              <a:t> </a:t>
            </a:r>
          </a:p>
          <a:p>
            <a:r>
              <a:rPr lang="uk-UA" i="1" dirty="0">
                <a:latin typeface="+mn-lt"/>
              </a:rPr>
              <a:t>“Чому люди починають палити?  Одні  – з  цікавості, інші – щоб  здаватися дорослішими. Учені, які досліджують тривалість життя людей, дійшли висновку</a:t>
            </a:r>
            <a:r>
              <a:rPr lang="en-US" i="1" dirty="0">
                <a:latin typeface="+mn-lt"/>
              </a:rPr>
              <a:t>: </a:t>
            </a:r>
            <a:r>
              <a:rPr lang="uk-UA" i="1" dirty="0">
                <a:latin typeface="+mn-lt"/>
              </a:rPr>
              <a:t>кожна викурена цигарка скорочує життя на 15 хвилин. Курці живуть менше і важко хворіють наприкінці життя</a:t>
            </a:r>
            <a:r>
              <a:rPr lang="en-US" i="1" dirty="0">
                <a:latin typeface="+mn-lt"/>
              </a:rPr>
              <a:t>”</a:t>
            </a:r>
            <a:r>
              <a:rPr lang="uk-UA" i="1" dirty="0">
                <a:latin typeface="+mn-lt"/>
              </a:rPr>
              <a:t>. </a:t>
            </a:r>
            <a:endParaRPr lang="uk-UA" dirty="0">
              <a:latin typeface="+mn-lt"/>
            </a:endParaRPr>
          </a:p>
          <a:p>
            <a:r>
              <a:rPr lang="uk-UA" i="1" dirty="0">
                <a:latin typeface="+mn-lt"/>
              </a:rPr>
              <a:t> </a:t>
            </a:r>
            <a:endParaRPr lang="uk-UA" dirty="0">
              <a:latin typeface="+mn-lt"/>
            </a:endParaRPr>
          </a:p>
          <a:p>
            <a:r>
              <a:rPr lang="uk-UA" b="1" i="1" dirty="0">
                <a:latin typeface="+mn-lt"/>
              </a:rPr>
              <a:t>Допоможи Пустунчику зрозуміти, про що йому говорити у своєму виступі перед піратами. </a:t>
            </a:r>
            <a:endParaRPr lang="uk-UA" dirty="0">
              <a:latin typeface="+mn-lt"/>
            </a:endParaRPr>
          </a:p>
          <a:p>
            <a:r>
              <a:rPr lang="uk-UA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А.</a:t>
            </a:r>
            <a:r>
              <a:rPr lang="uk-UA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uk-UA" dirty="0">
                <a:latin typeface="+mn-lt"/>
              </a:rPr>
              <a:t>Пустунчик повинен закликати піратів відмовитися від куріння, пояснюючи їм негативний вплив цигарок на організм. </a:t>
            </a:r>
          </a:p>
          <a:p>
            <a:r>
              <a:rPr lang="uk-UA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Б.</a:t>
            </a:r>
            <a:r>
              <a:rPr lang="uk-UA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uk-UA" dirty="0">
                <a:latin typeface="+mn-lt"/>
              </a:rPr>
              <a:t>Пустунчик повинен говорити</a:t>
            </a:r>
            <a:r>
              <a:rPr lang="en-US" dirty="0">
                <a:latin typeface="+mn-lt"/>
              </a:rPr>
              <a:t>: “</a:t>
            </a:r>
            <a:r>
              <a:rPr lang="uk-UA" dirty="0">
                <a:latin typeface="+mn-lt"/>
              </a:rPr>
              <a:t>Хочете – паліть, а хочете – ні, це ваше право</a:t>
            </a:r>
            <a:r>
              <a:rPr lang="en-US" dirty="0">
                <a:latin typeface="+mn-lt"/>
              </a:rPr>
              <a:t>”</a:t>
            </a:r>
            <a:r>
              <a:rPr lang="uk-UA" dirty="0">
                <a:latin typeface="+mn-lt"/>
              </a:rPr>
              <a:t>.</a:t>
            </a:r>
          </a:p>
          <a:p>
            <a:r>
              <a:rPr lang="uk-UA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В.</a:t>
            </a:r>
            <a:r>
              <a:rPr lang="uk-UA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uk-UA" dirty="0">
                <a:latin typeface="+mn-lt"/>
              </a:rPr>
              <a:t>Пустунчик повинен закликати Піратів палити, адже усі навколо палять.</a:t>
            </a:r>
          </a:p>
          <a:p>
            <a:r>
              <a:rPr lang="uk-UA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Г.</a:t>
            </a:r>
            <a:r>
              <a:rPr lang="uk-UA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uk-UA" dirty="0">
                <a:latin typeface="+mn-lt"/>
              </a:rPr>
              <a:t>Пустунчик повинен закликати курити менше</a:t>
            </a:r>
            <a:r>
              <a:rPr lang="en-US" dirty="0">
                <a:latin typeface="+mn-lt"/>
              </a:rPr>
              <a:t>: “</a:t>
            </a:r>
            <a:r>
              <a:rPr lang="uk-UA" dirty="0">
                <a:latin typeface="+mn-lt"/>
              </a:rPr>
              <a:t>Що менше палиш, то менший шкоди для організму</a:t>
            </a:r>
            <a:r>
              <a:rPr lang="en-US" dirty="0">
                <a:latin typeface="+mn-lt"/>
              </a:rPr>
              <a:t>”</a:t>
            </a:r>
            <a:r>
              <a:rPr lang="uk-UA" dirty="0">
                <a:latin typeface="+mn-lt"/>
              </a:rPr>
              <a:t>. </a:t>
            </a:r>
          </a:p>
        </p:txBody>
      </p:sp>
      <p:grpSp>
        <p:nvGrpSpPr>
          <p:cNvPr id="7" name="Групувати 6"/>
          <p:cNvGrpSpPr/>
          <p:nvPr/>
        </p:nvGrpSpPr>
        <p:grpSpPr>
          <a:xfrm>
            <a:off x="0" y="0"/>
            <a:ext cx="9148972" cy="3092631"/>
            <a:chOff x="0" y="0"/>
            <a:chExt cx="9148972" cy="3092631"/>
          </a:xfrm>
        </p:grpSpPr>
        <p:grpSp>
          <p:nvGrpSpPr>
            <p:cNvPr id="8" name="Групувати 7"/>
            <p:cNvGrpSpPr/>
            <p:nvPr/>
          </p:nvGrpSpPr>
          <p:grpSpPr>
            <a:xfrm>
              <a:off x="0" y="0"/>
              <a:ext cx="1259632" cy="3001516"/>
              <a:chOff x="0" y="0"/>
              <a:chExt cx="1259632" cy="3001516"/>
            </a:xfrm>
          </p:grpSpPr>
          <p:sp>
            <p:nvSpPr>
              <p:cNvPr id="11" name="Прямокутний трикутник 10"/>
              <p:cNvSpPr/>
              <p:nvPr/>
            </p:nvSpPr>
            <p:spPr>
              <a:xfrm rot="5400000">
                <a:off x="-1194978" y="1194978"/>
                <a:ext cx="3001516" cy="611560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" name="Прямокутний трикутник 11"/>
              <p:cNvSpPr/>
              <p:nvPr/>
            </p:nvSpPr>
            <p:spPr>
              <a:xfrm rot="5400000">
                <a:off x="137170" y="-137170"/>
                <a:ext cx="985292" cy="1259632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9" name="Рівнобедрений трикутник 8"/>
            <p:cNvSpPr/>
            <p:nvPr/>
          </p:nvSpPr>
          <p:spPr>
            <a:xfrm rot="10800000">
              <a:off x="1115616" y="0"/>
              <a:ext cx="8033356" cy="223752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" name="Прямокутний трикутник 9"/>
            <p:cNvSpPr/>
            <p:nvPr/>
          </p:nvSpPr>
          <p:spPr>
            <a:xfrm rot="16200000" flipH="1">
              <a:off x="7471925" y="1420557"/>
              <a:ext cx="3092631" cy="251518"/>
            </a:xfrm>
            <a:prstGeom prst="rt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  <p:extLst>
      <p:ext uri="{BB962C8B-B14F-4D97-AF65-F5344CB8AC3E}">
        <p14:creationId xmlns="" xmlns:p14="http://schemas.microsoft.com/office/powerpoint/2010/main" val="9023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613145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КОМПЕТЕНТІСТНИЙ ПІДХІД. ТЕСТОВІ ЗАВДАННЯ</a:t>
            </a:r>
            <a:endParaRPr lang="uk-UA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63702"/>
            <a:ext cx="9144000" cy="530516"/>
          </a:xfrm>
          <a:prstGeom prst="rect">
            <a:avLst/>
          </a:prstGeom>
        </p:spPr>
      </p:pic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789735"/>
            <a:ext cx="2339752" cy="925265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30957" y="917416"/>
            <a:ext cx="7886700" cy="1075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Завдання 2.</a:t>
            </a:r>
            <a:r>
              <a:rPr lang="uk-UA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uk-UA" dirty="0" err="1" smtClean="0">
                <a:latin typeface="+mn-lt"/>
              </a:rPr>
              <a:t>Лапуня</a:t>
            </a:r>
            <a:r>
              <a:rPr lang="uk-UA" dirty="0" smtClean="0">
                <a:latin typeface="+mn-lt"/>
              </a:rPr>
              <a:t> </a:t>
            </a:r>
            <a:r>
              <a:rPr lang="uk-UA" dirty="0">
                <a:latin typeface="+mn-lt"/>
              </a:rPr>
              <a:t>доглядала за акваріумними рибками у живому кутку. Пустунчик порадив їй розсадити рибок у різну акваріуму і підписати їх. На жаль, </a:t>
            </a:r>
            <a:r>
              <a:rPr lang="uk-UA" dirty="0" err="1" smtClean="0">
                <a:latin typeface="+mn-lt"/>
              </a:rPr>
              <a:t>Лапуня</a:t>
            </a:r>
            <a:r>
              <a:rPr lang="uk-UA" dirty="0" smtClean="0">
                <a:latin typeface="+mn-lt"/>
              </a:rPr>
              <a:t> </a:t>
            </a:r>
            <a:r>
              <a:rPr lang="uk-UA" dirty="0">
                <a:latin typeface="+mn-lt"/>
              </a:rPr>
              <a:t>не знала, як називаються рибки. Розумник підказав, що назва рибки захована у її зовнішньому вигляді. Заповни таблицю, вказавши відповідну назву рибки.</a:t>
            </a:r>
          </a:p>
        </p:txBody>
      </p:sp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81385910"/>
              </p:ext>
            </p:extLst>
          </p:nvPr>
        </p:nvGraphicFramePr>
        <p:xfrm>
          <a:off x="755576" y="3404033"/>
          <a:ext cx="3456384" cy="161370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326795"/>
                <a:gridCol w="1129589"/>
              </a:tblGrid>
              <a:tr h="2689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</a:rPr>
                        <a:t>Меченосець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Відповідь</a:t>
                      </a:r>
                      <a:r>
                        <a:rPr lang="uk-UA" sz="1400" dirty="0">
                          <a:effectLst/>
                        </a:rPr>
                        <a:t> 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89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Червона Шапочка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89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Золота рибка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89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Півник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89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Зебра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89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Дискус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54224" y="3085103"/>
            <a:ext cx="12673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Відповідь:</a:t>
            </a:r>
            <a:endParaRPr kumimoji="0" lang="en-US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94" y="1967754"/>
            <a:ext cx="1442258" cy="1143000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891" y="1967754"/>
            <a:ext cx="1680493" cy="1117349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323" y="1960385"/>
            <a:ext cx="1806864" cy="1150370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126" y="1960385"/>
            <a:ext cx="1369487" cy="1150369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351" y="3350441"/>
            <a:ext cx="1500447" cy="1255222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385" y="3361803"/>
            <a:ext cx="1505726" cy="1243860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</p:pic>
      <p:grpSp>
        <p:nvGrpSpPr>
          <p:cNvPr id="14" name="Групувати 13"/>
          <p:cNvGrpSpPr/>
          <p:nvPr/>
        </p:nvGrpSpPr>
        <p:grpSpPr>
          <a:xfrm>
            <a:off x="0" y="0"/>
            <a:ext cx="9148972" cy="3092631"/>
            <a:chOff x="0" y="0"/>
            <a:chExt cx="9148972" cy="3092631"/>
          </a:xfrm>
        </p:grpSpPr>
        <p:grpSp>
          <p:nvGrpSpPr>
            <p:cNvPr id="15" name="Групувати 14"/>
            <p:cNvGrpSpPr/>
            <p:nvPr/>
          </p:nvGrpSpPr>
          <p:grpSpPr>
            <a:xfrm>
              <a:off x="0" y="0"/>
              <a:ext cx="1259632" cy="3001516"/>
              <a:chOff x="0" y="0"/>
              <a:chExt cx="1259632" cy="3001516"/>
            </a:xfrm>
          </p:grpSpPr>
          <p:sp>
            <p:nvSpPr>
              <p:cNvPr id="18" name="Прямокутний трикутник 17"/>
              <p:cNvSpPr/>
              <p:nvPr/>
            </p:nvSpPr>
            <p:spPr>
              <a:xfrm rot="5400000">
                <a:off x="-1194978" y="1194978"/>
                <a:ext cx="3001516" cy="611560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9" name="Прямокутний трикутник 18"/>
              <p:cNvSpPr/>
              <p:nvPr/>
            </p:nvSpPr>
            <p:spPr>
              <a:xfrm rot="5400000">
                <a:off x="137170" y="-137170"/>
                <a:ext cx="985292" cy="1259632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6" name="Рівнобедрений трикутник 15"/>
            <p:cNvSpPr/>
            <p:nvPr/>
          </p:nvSpPr>
          <p:spPr>
            <a:xfrm rot="10800000">
              <a:off x="1115616" y="0"/>
              <a:ext cx="8033356" cy="223752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7" name="Прямокутний трикутник 16"/>
            <p:cNvSpPr/>
            <p:nvPr/>
          </p:nvSpPr>
          <p:spPr>
            <a:xfrm rot="16200000" flipH="1">
              <a:off x="7471925" y="1420557"/>
              <a:ext cx="3092631" cy="251518"/>
            </a:xfrm>
            <a:prstGeom prst="rt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880332" y="2751813"/>
            <a:ext cx="267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А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86348" y="2751813"/>
            <a:ext cx="267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Б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06719" y="2751813"/>
            <a:ext cx="267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В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09812" y="2751813"/>
            <a:ext cx="267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Г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79002" y="4257456"/>
            <a:ext cx="267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Д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71916" y="4233420"/>
            <a:ext cx="267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Е</a:t>
            </a:r>
            <a:endParaRPr lang="uk-UA" b="1" dirty="0"/>
          </a:p>
        </p:txBody>
      </p:sp>
    </p:spTree>
    <p:extLst>
      <p:ext uri="{BB962C8B-B14F-4D97-AF65-F5344CB8AC3E}">
        <p14:creationId xmlns="" xmlns:p14="http://schemas.microsoft.com/office/powerpoint/2010/main" val="270651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63702"/>
            <a:ext cx="9144000" cy="530516"/>
          </a:xfrm>
          <a:prstGeom prst="rect">
            <a:avLst/>
          </a:prstGeom>
        </p:spPr>
      </p:pic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789735"/>
            <a:ext cx="2339752" cy="925265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30957" y="917416"/>
            <a:ext cx="7886700" cy="3740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uk-UA" dirty="0"/>
          </a:p>
        </p:txBody>
      </p:sp>
      <p:graphicFrame>
        <p:nvGraphicFramePr>
          <p:cNvPr id="9" name="Таблиця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04195330"/>
              </p:ext>
            </p:extLst>
          </p:nvPr>
        </p:nvGraphicFramePr>
        <p:xfrm>
          <a:off x="899592" y="1790196"/>
          <a:ext cx="6797675" cy="94640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664296"/>
                <a:gridCol w="1296144"/>
                <a:gridCol w="1584176"/>
                <a:gridCol w="1253059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Температура води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+20</a:t>
                      </a:r>
                      <a:r>
                        <a:rPr lang="uk-UA" sz="1800" baseline="30000" dirty="0">
                          <a:effectLst/>
                        </a:rPr>
                        <a:t>0</a:t>
                      </a:r>
                      <a:r>
                        <a:rPr lang="uk-UA" sz="1800" dirty="0">
                          <a:effectLst/>
                        </a:rPr>
                        <a:t>С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+17</a:t>
                      </a:r>
                      <a:r>
                        <a:rPr lang="uk-UA" sz="1800" baseline="30000" dirty="0">
                          <a:effectLst/>
                        </a:rPr>
                        <a:t>0</a:t>
                      </a:r>
                      <a:r>
                        <a:rPr lang="uk-UA" sz="1800" dirty="0">
                          <a:effectLst/>
                        </a:rPr>
                        <a:t>С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+14</a:t>
                      </a:r>
                      <a:r>
                        <a:rPr lang="uk-UA" sz="1800" baseline="30000" dirty="0">
                          <a:effectLst/>
                        </a:rPr>
                        <a:t>0</a:t>
                      </a:r>
                      <a:r>
                        <a:rPr lang="uk-UA" sz="1800" dirty="0">
                          <a:effectLst/>
                        </a:rPr>
                        <a:t>С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Час перебування у воді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40 хвилин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15 хвилин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Купання заборонене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Перерва між купаннями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 година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1година 30 хвилин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я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2957814"/>
              </p:ext>
            </p:extLst>
          </p:nvPr>
        </p:nvGraphicFramePr>
        <p:xfrm>
          <a:off x="899592" y="2974834"/>
          <a:ext cx="6797675" cy="94640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398520"/>
                <a:gridCol w="3399155"/>
              </a:tblGrid>
              <a:tr h="263906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Сьогодні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Температура води</a:t>
                      </a:r>
                      <a:endParaRPr lang="uk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+17</a:t>
                      </a:r>
                      <a:r>
                        <a:rPr lang="uk-UA" sz="1400" baseline="30000">
                          <a:effectLst/>
                        </a:rPr>
                        <a:t>0</a:t>
                      </a:r>
                      <a:r>
                        <a:rPr lang="uk-UA" sz="1400">
                          <a:effectLst/>
                        </a:rPr>
                        <a:t>С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Температура повітря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+27 </a:t>
                      </a:r>
                      <a:r>
                        <a:rPr lang="uk-UA" sz="1400" baseline="30000" dirty="0">
                          <a:effectLst/>
                        </a:rPr>
                        <a:t>0</a:t>
                      </a:r>
                      <a:r>
                        <a:rPr lang="uk-UA" sz="1400" dirty="0">
                          <a:effectLst/>
                        </a:rPr>
                        <a:t>С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3" name="Заголовок 1"/>
          <p:cNvSpPr txBox="1">
            <a:spLocks/>
          </p:cNvSpPr>
          <p:nvPr/>
        </p:nvSpPr>
        <p:spPr>
          <a:xfrm>
            <a:off x="783357" y="1069816"/>
            <a:ext cx="7886700" cy="707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Завдання </a:t>
            </a: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3.</a:t>
            </a:r>
            <a:r>
              <a:rPr lang="uk-UA" b="1" dirty="0">
                <a:latin typeface="+mn-lt"/>
              </a:rPr>
              <a:t> </a:t>
            </a:r>
            <a:r>
              <a:rPr lang="uk-UA" dirty="0" err="1" smtClean="0">
                <a:latin typeface="+mn-lt"/>
              </a:rPr>
              <a:t>Лапуня</a:t>
            </a:r>
            <a:r>
              <a:rPr lang="uk-UA" dirty="0" smtClean="0">
                <a:latin typeface="+mn-lt"/>
              </a:rPr>
              <a:t>, </a:t>
            </a:r>
            <a:r>
              <a:rPr lang="uk-UA" dirty="0">
                <a:latin typeface="+mn-lt"/>
              </a:rPr>
              <a:t>Пустунчик і Розумник відпочивали на березі моря. Пустунчик з</a:t>
            </a:r>
            <a:r>
              <a:rPr lang="en-US" dirty="0">
                <a:latin typeface="+mn-lt"/>
              </a:rPr>
              <a:t>’</a:t>
            </a:r>
            <a:r>
              <a:rPr lang="uk-UA" dirty="0">
                <a:latin typeface="+mn-lt"/>
              </a:rPr>
              <a:t>їв 5 порцій морозива і застудився. Лікар заборонив йому довго перебувати у воді і порадив вивчити таблицю. </a:t>
            </a:r>
          </a:p>
          <a:p>
            <a:endParaRPr lang="uk-UA" dirty="0">
              <a:latin typeface="+mn-lt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786805" y="4182809"/>
            <a:ext cx="7241579" cy="546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100" dirty="0">
                <a:latin typeface="+mn-lt"/>
              </a:rPr>
              <a:t>Визнач, скільки часу Пустунчик зможе без перерви знаходитись у воді.  Відповідь </a:t>
            </a:r>
            <a:r>
              <a:rPr lang="uk-UA" sz="2100" dirty="0" err="1">
                <a:latin typeface="+mn-lt"/>
              </a:rPr>
              <a:t>запиши</a:t>
            </a:r>
            <a:r>
              <a:rPr lang="uk-UA" sz="2100" dirty="0">
                <a:latin typeface="+mn-lt"/>
              </a:rPr>
              <a:t> у хвилинах.</a:t>
            </a:r>
          </a:p>
          <a:p>
            <a:endParaRPr lang="uk-UA" dirty="0"/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613145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КОМПЕТЕНТІСТНИЙ ПІДХІД. ТЕСТОВІ ЗАВДАННЯ</a:t>
            </a:r>
            <a:endParaRPr lang="uk-UA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Групувати 10"/>
          <p:cNvGrpSpPr/>
          <p:nvPr/>
        </p:nvGrpSpPr>
        <p:grpSpPr>
          <a:xfrm>
            <a:off x="0" y="0"/>
            <a:ext cx="9148972" cy="3092631"/>
            <a:chOff x="0" y="0"/>
            <a:chExt cx="9148972" cy="3092631"/>
          </a:xfrm>
        </p:grpSpPr>
        <p:grpSp>
          <p:nvGrpSpPr>
            <p:cNvPr id="12" name="Групувати 11"/>
            <p:cNvGrpSpPr/>
            <p:nvPr/>
          </p:nvGrpSpPr>
          <p:grpSpPr>
            <a:xfrm>
              <a:off x="0" y="0"/>
              <a:ext cx="1259632" cy="3001516"/>
              <a:chOff x="0" y="0"/>
              <a:chExt cx="1259632" cy="3001516"/>
            </a:xfrm>
          </p:grpSpPr>
          <p:sp>
            <p:nvSpPr>
              <p:cNvPr id="18" name="Прямокутний трикутник 17"/>
              <p:cNvSpPr/>
              <p:nvPr/>
            </p:nvSpPr>
            <p:spPr>
              <a:xfrm rot="5400000">
                <a:off x="-1194978" y="1194978"/>
                <a:ext cx="3001516" cy="611560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9" name="Прямокутний трикутник 18"/>
              <p:cNvSpPr/>
              <p:nvPr/>
            </p:nvSpPr>
            <p:spPr>
              <a:xfrm rot="5400000">
                <a:off x="137170" y="-137170"/>
                <a:ext cx="985292" cy="1259632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6" name="Рівнобедрений трикутник 15"/>
            <p:cNvSpPr/>
            <p:nvPr/>
          </p:nvSpPr>
          <p:spPr>
            <a:xfrm rot="10800000">
              <a:off x="1115616" y="0"/>
              <a:ext cx="8033356" cy="223752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7" name="Прямокутний трикутник 16"/>
            <p:cNvSpPr/>
            <p:nvPr/>
          </p:nvSpPr>
          <p:spPr>
            <a:xfrm rot="16200000" flipH="1">
              <a:off x="7471925" y="1420557"/>
              <a:ext cx="3092631" cy="251518"/>
            </a:xfrm>
            <a:prstGeom prst="rt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  <p:extLst>
      <p:ext uri="{BB962C8B-B14F-4D97-AF65-F5344CB8AC3E}">
        <p14:creationId xmlns="" xmlns:p14="http://schemas.microsoft.com/office/powerpoint/2010/main" val="201557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63702"/>
            <a:ext cx="9144000" cy="530516"/>
          </a:xfrm>
          <a:prstGeom prst="rect">
            <a:avLst/>
          </a:prstGeom>
        </p:spPr>
      </p:pic>
      <p:pic>
        <p:nvPicPr>
          <p:cNvPr id="10" name="Picture 8" descr="http://honeygarden.ru/plants/redcurrant/redcurran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890" y="49188"/>
            <a:ext cx="1886855" cy="24771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63888" y="930569"/>
            <a:ext cx="54726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>
              <a:solidFill>
                <a:srgbClr val="C00000"/>
              </a:solidFill>
              <a:ea typeface="Adobe Gothic Std B" pitchFamily="34" charset="-128"/>
              <a:cs typeface="Calibri" pitchFamily="34" charset="0"/>
            </a:endParaRPr>
          </a:p>
          <a:p>
            <a:endParaRPr lang="en-US" b="1" dirty="0">
              <a:solidFill>
                <a:srgbClr val="C00000"/>
              </a:solidFill>
              <a:ea typeface="Adobe Gothic Std B" pitchFamily="34" charset="-128"/>
              <a:cs typeface="Calibri" pitchFamily="34" charset="0"/>
            </a:endParaRPr>
          </a:p>
          <a:p>
            <a:r>
              <a:rPr lang="uk-UA" b="1" dirty="0">
                <a:solidFill>
                  <a:srgbClr val="C00000"/>
                </a:solidFill>
                <a:ea typeface="Adobe Gothic Std B" pitchFamily="34" charset="-128"/>
                <a:cs typeface="Calibri" pitchFamily="34" charset="0"/>
              </a:rPr>
              <a:t>25 листопада 2016 року</a:t>
            </a:r>
          </a:p>
          <a:p>
            <a:endParaRPr lang="en-US" sz="2800" b="1" dirty="0">
              <a:solidFill>
                <a:srgbClr val="7DBD3F"/>
              </a:solidFill>
              <a:ea typeface="Adobe Gothic Std B" pitchFamily="34" charset="-128"/>
              <a:cs typeface="Calibri" pitchFamily="34" charset="0"/>
            </a:endParaRPr>
          </a:p>
          <a:p>
            <a:endParaRPr lang="uk-UA" sz="2800" b="1" dirty="0">
              <a:solidFill>
                <a:srgbClr val="7DBD3F"/>
              </a:solidFill>
              <a:ea typeface="Adobe Gothic Std B" pitchFamily="34" charset="-128"/>
              <a:cs typeface="Calibri" pitchFamily="34" charset="0"/>
            </a:endParaRPr>
          </a:p>
          <a:p>
            <a:r>
              <a:rPr lang="en-US" b="1" dirty="0">
                <a:solidFill>
                  <a:srgbClr val="7DBD3F"/>
                </a:solidFill>
                <a:ea typeface="Adobe Gothic Std B" pitchFamily="34" charset="-128"/>
                <a:cs typeface="Calibri" pitchFamily="34" charset="0"/>
              </a:rPr>
              <a:t>       </a:t>
            </a:r>
            <a:r>
              <a:rPr lang="uk-UA" b="1" dirty="0">
                <a:solidFill>
                  <a:srgbClr val="C00000"/>
                </a:solidFill>
                <a:ea typeface="Adobe Gothic Std B" pitchFamily="34" charset="-128"/>
                <a:cs typeface="Calibri" pitchFamily="34" charset="0"/>
              </a:rPr>
              <a:t>ТЕМАТИКА</a:t>
            </a:r>
            <a:r>
              <a:rPr lang="en-US" b="1" dirty="0">
                <a:solidFill>
                  <a:srgbClr val="C00000"/>
                </a:solidFill>
                <a:ea typeface="Adobe Gothic Std B" pitchFamily="34" charset="-128"/>
                <a:cs typeface="Calibri" pitchFamily="34" charset="0"/>
              </a:rPr>
              <a:t>:</a:t>
            </a:r>
            <a:endParaRPr lang="uk-UA" b="1" dirty="0">
              <a:solidFill>
                <a:srgbClr val="C00000"/>
              </a:solidFill>
              <a:ea typeface="Adobe Gothic Std B" pitchFamily="34" charset="-128"/>
              <a:cs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uk-UA" sz="2800" b="1" dirty="0" err="1">
                <a:solidFill>
                  <a:srgbClr val="7DBD3F"/>
                </a:solidFill>
                <a:ea typeface="Adobe Gothic Std B" pitchFamily="34" charset="-128"/>
                <a:cs typeface="Calibri" pitchFamily="34" charset="0"/>
              </a:rPr>
              <a:t>ПРИРОДОЗНАВСТВО+</a:t>
            </a:r>
            <a:r>
              <a:rPr lang="uk-UA" sz="2800" b="1" dirty="0" err="1">
                <a:solidFill>
                  <a:srgbClr val="FFC000"/>
                </a:solidFill>
                <a:ea typeface="Adobe Gothic Std B" pitchFamily="34" charset="-128"/>
                <a:cs typeface="Calibri" pitchFamily="34" charset="0"/>
              </a:rPr>
              <a:t>КАЗКИ</a:t>
            </a:r>
            <a:endParaRPr lang="uk-UA" sz="2800" b="1" dirty="0">
              <a:solidFill>
                <a:srgbClr val="FFC000"/>
              </a:solidFill>
              <a:ea typeface="Adobe Gothic Std B" pitchFamily="34" charset="-128"/>
              <a:cs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uk-UA" sz="2800" b="1" dirty="0" err="1">
                <a:solidFill>
                  <a:srgbClr val="FFC000"/>
                </a:solidFill>
                <a:ea typeface="Adobe Gothic Std B" pitchFamily="34" charset="-128"/>
                <a:cs typeface="Calibri" pitchFamily="34" charset="0"/>
              </a:rPr>
              <a:t>ПРИРОДОЗНАВСТВО</a:t>
            </a:r>
            <a:r>
              <a:rPr lang="uk-UA" sz="2800" b="1" dirty="0" err="1">
                <a:solidFill>
                  <a:srgbClr val="7DBD3F"/>
                </a:solidFill>
                <a:ea typeface="Adobe Gothic Std B" pitchFamily="34" charset="-128"/>
                <a:cs typeface="Calibri" pitchFamily="34" charset="0"/>
              </a:rPr>
              <a:t>+ЗАГАДКИ</a:t>
            </a:r>
            <a:endParaRPr lang="uk-UA" sz="2800" b="1" dirty="0">
              <a:solidFill>
                <a:srgbClr val="7DBD3F"/>
              </a:solidFill>
              <a:ea typeface="Adobe Gothic Std B" pitchFamily="34" charset="-128"/>
              <a:cs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uk-UA" sz="2800" b="1" dirty="0" err="1">
                <a:solidFill>
                  <a:srgbClr val="7DBD3F"/>
                </a:solidFill>
                <a:ea typeface="Adobe Gothic Std B" pitchFamily="34" charset="-128"/>
                <a:cs typeface="Calibri" pitchFamily="34" charset="0"/>
              </a:rPr>
              <a:t>ПРИРОДОЗНАВСТВО+</a:t>
            </a:r>
            <a:r>
              <a:rPr lang="uk-UA" sz="2800" b="1" dirty="0" err="1">
                <a:solidFill>
                  <a:srgbClr val="FFC000"/>
                </a:solidFill>
                <a:ea typeface="Adobe Gothic Std B" pitchFamily="34" charset="-128"/>
                <a:cs typeface="Calibri" pitchFamily="34" charset="0"/>
              </a:rPr>
              <a:t>ЧИСЛА</a:t>
            </a:r>
            <a:endParaRPr lang="uk-UA" sz="2800" b="1" dirty="0">
              <a:solidFill>
                <a:srgbClr val="FFC000"/>
              </a:solidFill>
              <a:ea typeface="Adobe Gothic Std B" pitchFamily="34" charset="-128"/>
              <a:cs typeface="Calibri" pitchFamily="34" charset="0"/>
            </a:endParaRPr>
          </a:p>
          <a:p>
            <a:endParaRPr lang="ru-RU" sz="2800" b="1" dirty="0">
              <a:solidFill>
                <a:srgbClr val="7DBD3F"/>
              </a:solidFill>
              <a:ea typeface="Adobe Gothic Std B" pitchFamily="34" charset="-128"/>
              <a:cs typeface="Calibri" pitchFamily="34" charset="0"/>
            </a:endParaRPr>
          </a:p>
        </p:txBody>
      </p:sp>
      <p:sp>
        <p:nvSpPr>
          <p:cNvPr id="6" name="AutoShap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5022352"/>
            <a:ext cx="6156176" cy="427437"/>
          </a:xfrm>
          <a:custGeom>
            <a:avLst/>
            <a:gdLst>
              <a:gd name="T0" fmla="*/ 0 w 7670800"/>
              <a:gd name="T1" fmla="*/ 0 h 311150"/>
              <a:gd name="T2" fmla="*/ 7670800 w 7670800"/>
              <a:gd name="T3" fmla="*/ 0 h 311150"/>
              <a:gd name="T4" fmla="*/ 7670800 w 7670800"/>
              <a:gd name="T5" fmla="*/ 311150 h 311150"/>
              <a:gd name="T6" fmla="*/ 0 w 7670800"/>
              <a:gd name="T7" fmla="*/ 311150 h 311150"/>
              <a:gd name="T8" fmla="*/ 0 w 7670800"/>
              <a:gd name="T9" fmla="*/ 0 h 3111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70800"/>
              <a:gd name="T16" fmla="*/ 0 h 311150"/>
              <a:gd name="T17" fmla="*/ 7670800 w 7670800"/>
              <a:gd name="T18" fmla="*/ 311150 h 3111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70800" h="311150">
                <a:moveTo>
                  <a:pt x="0" y="0"/>
                </a:moveTo>
                <a:lnTo>
                  <a:pt x="7670800" y="0"/>
                </a:lnTo>
                <a:lnTo>
                  <a:pt x="7670800" y="311150"/>
                </a:lnTo>
                <a:lnTo>
                  <a:pt x="0" y="31115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>
                <a:solidFill>
                  <a:srgbClr val="7DBD3F"/>
                </a:solidFill>
                <a:latin typeface="Calibri" pitchFamily="32" charset="0"/>
              </a:rPr>
              <a:t>КОЛОСОК – ЦЕ ПРИРОДОЗНАВСТВО ДЛЯ ВСІХ! </a:t>
            </a:r>
            <a:endParaRPr lang="uk-UA" sz="1400" dirty="0">
              <a:solidFill>
                <a:srgbClr val="7DBD3F"/>
              </a:solidFill>
              <a:latin typeface="Calibri" pitchFamily="32" charset="0"/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/>
          </p:nvPr>
        </p:nvGraphicFramePr>
        <p:xfrm>
          <a:off x="539552" y="697261"/>
          <a:ext cx="3045750" cy="4305422"/>
        </p:xfrm>
        <a:graphic>
          <a:graphicData uri="http://schemas.openxmlformats.org/presentationml/2006/ole">
            <p:oleObj spid="_x0000_s1043" name="Acrobat Document" r:id="rId6" imgW="16078320" imgH="22734000" progId="AcroExch.Document.DC">
              <p:embed/>
            </p:oleObj>
          </a:graphicData>
        </a:graphic>
      </p:graphicFrame>
      <p:pic>
        <p:nvPicPr>
          <p:cNvPr id="11" name="Місце для вмісту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789735"/>
            <a:ext cx="2339752" cy="925265"/>
          </a:xfrm>
          <a:prstGeom prst="rect">
            <a:avLst/>
          </a:prstGeom>
        </p:spPr>
      </p:pic>
      <p:grpSp>
        <p:nvGrpSpPr>
          <p:cNvPr id="12" name="Групувати 11"/>
          <p:cNvGrpSpPr/>
          <p:nvPr/>
        </p:nvGrpSpPr>
        <p:grpSpPr>
          <a:xfrm>
            <a:off x="0" y="0"/>
            <a:ext cx="9148972" cy="3092631"/>
            <a:chOff x="0" y="0"/>
            <a:chExt cx="9148972" cy="3092631"/>
          </a:xfrm>
        </p:grpSpPr>
        <p:grpSp>
          <p:nvGrpSpPr>
            <p:cNvPr id="13" name="Групувати 12"/>
            <p:cNvGrpSpPr/>
            <p:nvPr/>
          </p:nvGrpSpPr>
          <p:grpSpPr>
            <a:xfrm>
              <a:off x="0" y="0"/>
              <a:ext cx="1259632" cy="3001516"/>
              <a:chOff x="0" y="0"/>
              <a:chExt cx="1259632" cy="3001516"/>
            </a:xfrm>
          </p:grpSpPr>
          <p:sp>
            <p:nvSpPr>
              <p:cNvPr id="16" name="Прямокутний трикутник 15"/>
              <p:cNvSpPr/>
              <p:nvPr/>
            </p:nvSpPr>
            <p:spPr>
              <a:xfrm rot="5400000">
                <a:off x="-1194978" y="1194978"/>
                <a:ext cx="3001516" cy="611560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7" name="Прямокутний трикутник 16"/>
              <p:cNvSpPr/>
              <p:nvPr/>
            </p:nvSpPr>
            <p:spPr>
              <a:xfrm rot="5400000">
                <a:off x="137170" y="-137170"/>
                <a:ext cx="985292" cy="1259632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4" name="Рівнобедрений трикутник 13"/>
            <p:cNvSpPr/>
            <p:nvPr/>
          </p:nvSpPr>
          <p:spPr>
            <a:xfrm rot="10800000">
              <a:off x="1115616" y="0"/>
              <a:ext cx="8033356" cy="223752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5" name="Прямокутний трикутник 14"/>
            <p:cNvSpPr/>
            <p:nvPr/>
          </p:nvSpPr>
          <p:spPr>
            <a:xfrm rot="16200000" flipH="1">
              <a:off x="7471925" y="1420557"/>
              <a:ext cx="3092631" cy="251518"/>
            </a:xfrm>
            <a:prstGeom prst="rt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  <p:extLst>
      <p:ext uri="{BB962C8B-B14F-4D97-AF65-F5344CB8AC3E}">
        <p14:creationId xmlns="" xmlns:p14="http://schemas.microsoft.com/office/powerpoint/2010/main" val="259308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"/>
          <p:cNvSpPr/>
          <p:nvPr/>
        </p:nvSpPr>
        <p:spPr>
          <a:xfrm>
            <a:off x="826091" y="375066"/>
            <a:ext cx="55702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dobe Gothic Std B" pitchFamily="34" charset="-128"/>
                <a:cs typeface="Calibri" pitchFamily="34" charset="0"/>
              </a:rPr>
              <a:t>Завдання для учнів 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dobe Gothic Std B" pitchFamily="34" charset="-128"/>
                <a:cs typeface="Calibri" pitchFamily="34" charset="0"/>
              </a:rPr>
              <a:t>1-2</a:t>
            </a:r>
            <a:r>
              <a:rPr lang="ru-RU" sz="3200" b="1" dirty="0">
                <a:solidFill>
                  <a:srgbClr val="7DBD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dobe Gothic Std B" pitchFamily="34" charset="-128"/>
                <a:cs typeface="Calibri" pitchFamily="34" charset="0"/>
              </a:rPr>
              <a:t> </a:t>
            </a:r>
            <a:r>
              <a:rPr lang="uk-UA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dobe Gothic Std B" pitchFamily="34" charset="-128"/>
                <a:cs typeface="Calibri" pitchFamily="34" charset="0"/>
              </a:rPr>
              <a:t>класів</a:t>
            </a:r>
          </a:p>
        </p:txBody>
      </p:sp>
      <p:pic>
        <p:nvPicPr>
          <p:cNvPr id="116738" name="Picture 2" descr="http://domfito.ru/wp-content/uploads/2014/10/4_004_shipovnik_big-300x2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108633"/>
            <a:ext cx="2205843" cy="18896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54913" y="87784"/>
            <a:ext cx="3920028" cy="557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63702"/>
            <a:ext cx="9144000" cy="530516"/>
          </a:xfrm>
          <a:prstGeom prst="rect">
            <a:avLst/>
          </a:prstGeom>
        </p:spPr>
      </p:pic>
      <p:pic>
        <p:nvPicPr>
          <p:cNvPr id="10" name="Місце для вмісту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789735"/>
            <a:ext cx="2339752" cy="925265"/>
          </a:xfrm>
          <a:prstGeom prst="rect">
            <a:avLst/>
          </a:prstGeom>
        </p:spPr>
      </p:pic>
      <p:grpSp>
        <p:nvGrpSpPr>
          <p:cNvPr id="11" name="Групувати 10"/>
          <p:cNvGrpSpPr/>
          <p:nvPr/>
        </p:nvGrpSpPr>
        <p:grpSpPr>
          <a:xfrm>
            <a:off x="0" y="0"/>
            <a:ext cx="9148972" cy="3092631"/>
            <a:chOff x="0" y="0"/>
            <a:chExt cx="9148972" cy="3092631"/>
          </a:xfrm>
        </p:grpSpPr>
        <p:grpSp>
          <p:nvGrpSpPr>
            <p:cNvPr id="12" name="Групувати 11"/>
            <p:cNvGrpSpPr/>
            <p:nvPr/>
          </p:nvGrpSpPr>
          <p:grpSpPr>
            <a:xfrm>
              <a:off x="0" y="0"/>
              <a:ext cx="1259632" cy="3001516"/>
              <a:chOff x="0" y="0"/>
              <a:chExt cx="1259632" cy="3001516"/>
            </a:xfrm>
          </p:grpSpPr>
          <p:sp>
            <p:nvSpPr>
              <p:cNvPr id="15" name="Прямокутний трикутник 14"/>
              <p:cNvSpPr/>
              <p:nvPr/>
            </p:nvSpPr>
            <p:spPr>
              <a:xfrm rot="5400000">
                <a:off x="-1194978" y="1194978"/>
                <a:ext cx="3001516" cy="611560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" name="Прямокутний трикутник 15"/>
              <p:cNvSpPr/>
              <p:nvPr/>
            </p:nvSpPr>
            <p:spPr>
              <a:xfrm rot="5400000">
                <a:off x="137170" y="-137170"/>
                <a:ext cx="985292" cy="1259632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3" name="Рівнобедрений трикутник 12"/>
            <p:cNvSpPr/>
            <p:nvPr/>
          </p:nvSpPr>
          <p:spPr>
            <a:xfrm rot="10800000">
              <a:off x="1115616" y="0"/>
              <a:ext cx="8033356" cy="223752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4" name="Прямокутний трикутник 13"/>
            <p:cNvSpPr/>
            <p:nvPr/>
          </p:nvSpPr>
          <p:spPr>
            <a:xfrm rot="16200000" flipH="1">
              <a:off x="7471925" y="1420557"/>
              <a:ext cx="3092631" cy="251518"/>
            </a:xfrm>
            <a:prstGeom prst="rt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7" name="AutoShap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974826"/>
            <a:ext cx="6156176" cy="427437"/>
          </a:xfrm>
          <a:custGeom>
            <a:avLst/>
            <a:gdLst>
              <a:gd name="T0" fmla="*/ 0 w 7670800"/>
              <a:gd name="T1" fmla="*/ 0 h 311150"/>
              <a:gd name="T2" fmla="*/ 7670800 w 7670800"/>
              <a:gd name="T3" fmla="*/ 0 h 311150"/>
              <a:gd name="T4" fmla="*/ 7670800 w 7670800"/>
              <a:gd name="T5" fmla="*/ 311150 h 311150"/>
              <a:gd name="T6" fmla="*/ 0 w 7670800"/>
              <a:gd name="T7" fmla="*/ 311150 h 311150"/>
              <a:gd name="T8" fmla="*/ 0 w 7670800"/>
              <a:gd name="T9" fmla="*/ 0 h 3111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70800"/>
              <a:gd name="T16" fmla="*/ 0 h 311150"/>
              <a:gd name="T17" fmla="*/ 7670800 w 7670800"/>
              <a:gd name="T18" fmla="*/ 311150 h 3111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70800" h="311150">
                <a:moveTo>
                  <a:pt x="0" y="0"/>
                </a:moveTo>
                <a:lnTo>
                  <a:pt x="7670800" y="0"/>
                </a:lnTo>
                <a:lnTo>
                  <a:pt x="7670800" y="311150"/>
                </a:lnTo>
                <a:lnTo>
                  <a:pt x="0" y="31115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>
                <a:solidFill>
                  <a:srgbClr val="7DBD3F"/>
                </a:solidFill>
                <a:latin typeface="Calibri" pitchFamily="32" charset="0"/>
              </a:rPr>
              <a:t>КОЛОСОК – ЦЕ ПРИРОДОЗНАВСТВО ДЛЯ ВСІХ! </a:t>
            </a:r>
            <a:endParaRPr lang="uk-UA" sz="1400" dirty="0">
              <a:solidFill>
                <a:srgbClr val="7DBD3F"/>
              </a:solidFill>
              <a:latin typeface="Calibri" pitchFamily="3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037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Чому час говорити про </a:t>
            </a:r>
            <a:r>
              <a:rPr lang="uk-UA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компетентнісний</a:t>
            </a:r>
            <a:r>
              <a:rPr lang="uk-UA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підхід в освіті?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b="1" dirty="0">
                <a:solidFill>
                  <a:schemeClr val="accent6">
                    <a:lumMod val="75000"/>
                  </a:schemeClr>
                </a:solidFill>
              </a:rPr>
              <a:t>1. </a:t>
            </a:r>
            <a:r>
              <a:rPr lang="uk-UA" dirty="0"/>
              <a:t>Час прийшов не сьогодні, а значно раніше. У 1996 році Рада Європи не просто проголосила </a:t>
            </a:r>
            <a:r>
              <a:rPr lang="uk-UA" dirty="0" err="1"/>
              <a:t>компетентнісний</a:t>
            </a:r>
            <a:r>
              <a:rPr lang="uk-UA" dirty="0"/>
              <a:t> підхід як основу освіти, але й визначила перелік цих </a:t>
            </a:r>
            <a:r>
              <a:rPr lang="uk-UA" dirty="0" err="1"/>
              <a:t>компетентностей</a:t>
            </a:r>
            <a:r>
              <a:rPr lang="uk-UA" dirty="0"/>
              <a:t>.  </a:t>
            </a:r>
          </a:p>
          <a:p>
            <a:pPr marL="0" indent="0">
              <a:buNone/>
            </a:pPr>
            <a:r>
              <a:rPr lang="uk-UA" b="1" dirty="0">
                <a:solidFill>
                  <a:schemeClr val="accent6">
                    <a:lumMod val="75000"/>
                  </a:schemeClr>
                </a:solidFill>
              </a:rPr>
              <a:t>2. </a:t>
            </a:r>
            <a:r>
              <a:rPr lang="uk-UA" dirty="0" err="1"/>
              <a:t>Компетентнісний</a:t>
            </a:r>
            <a:r>
              <a:rPr lang="uk-UA" dirty="0"/>
              <a:t> підхід був покладений в основу Державних стандартів для початкової школи 2011 року. </a:t>
            </a:r>
          </a:p>
          <a:p>
            <a:pPr marL="0" indent="0">
              <a:buNone/>
            </a:pPr>
            <a:r>
              <a:rPr lang="uk-UA" b="1" dirty="0">
                <a:solidFill>
                  <a:schemeClr val="accent6">
                    <a:lumMod val="75000"/>
                  </a:schemeClr>
                </a:solidFill>
              </a:rPr>
              <a:t>3. </a:t>
            </a:r>
            <a:r>
              <a:rPr lang="uk-UA" dirty="0" err="1"/>
              <a:t>Компетеннісно</a:t>
            </a:r>
            <a:r>
              <a:rPr lang="uk-UA" dirty="0"/>
              <a:t> орієнтовані завдання включені до тестів міжнародного порівняльного дослідження </a:t>
            </a:r>
            <a:r>
              <a:rPr lang="en-US" dirty="0"/>
              <a:t>TIMS</a:t>
            </a:r>
            <a:r>
              <a:rPr lang="uk-UA" dirty="0"/>
              <a:t>.  </a:t>
            </a:r>
          </a:p>
          <a:p>
            <a:pPr marL="0" indent="0">
              <a:buNone/>
            </a:pPr>
            <a:r>
              <a:rPr lang="uk-UA" b="1" dirty="0">
                <a:solidFill>
                  <a:schemeClr val="accent6">
                    <a:lumMod val="75000"/>
                  </a:schemeClr>
                </a:solidFill>
              </a:rPr>
              <a:t>4. </a:t>
            </a:r>
            <a:r>
              <a:rPr lang="uk-UA" dirty="0"/>
              <a:t>Такі завдання трапляються на олімпіадах і конкурсах. </a:t>
            </a:r>
          </a:p>
          <a:p>
            <a:pPr marL="0" indent="0">
              <a:buNone/>
            </a:pPr>
            <a:r>
              <a:rPr lang="uk-UA" b="1" dirty="0">
                <a:solidFill>
                  <a:schemeClr val="accent6">
                    <a:lumMod val="75000"/>
                  </a:schemeClr>
                </a:solidFill>
              </a:rPr>
              <a:t>5. </a:t>
            </a:r>
            <a:r>
              <a:rPr lang="uk-UA" dirty="0"/>
              <a:t>Ми очікуємо на нові державні стандарти, які проголошують </a:t>
            </a:r>
            <a:r>
              <a:rPr lang="uk-UA" dirty="0" err="1"/>
              <a:t>компетентнісний</a:t>
            </a:r>
            <a:r>
              <a:rPr lang="uk-UA" dirty="0"/>
              <a:t> підхід, а отже і на нові підручники, написані на </a:t>
            </a:r>
            <a:r>
              <a:rPr lang="uk-UA" dirty="0" err="1"/>
              <a:t>компетентнісній</a:t>
            </a:r>
            <a:r>
              <a:rPr lang="uk-UA" dirty="0"/>
              <a:t> основі. </a:t>
            </a:r>
          </a:p>
          <a:p>
            <a:pPr marL="0" indent="0">
              <a:buNone/>
            </a:pPr>
            <a:r>
              <a:rPr lang="uk-UA" b="1" dirty="0">
                <a:solidFill>
                  <a:schemeClr val="accent6">
                    <a:lumMod val="75000"/>
                  </a:schemeClr>
                </a:solidFill>
              </a:rPr>
              <a:t>6. </a:t>
            </a:r>
            <a:r>
              <a:rPr lang="uk-UA" dirty="0"/>
              <a:t>Діти втрачають інтерес до навчання. Навіщо вчимо? Де можна застосувати ці знання та вміння?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7304"/>
            <a:ext cx="9144000" cy="530516"/>
          </a:xfrm>
          <a:prstGeom prst="rect">
            <a:avLst/>
          </a:prstGeom>
        </p:spPr>
      </p:pic>
      <p:pic>
        <p:nvPicPr>
          <p:cNvPr id="5" name="Місце для вмісту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812555"/>
            <a:ext cx="2339752" cy="925265"/>
          </a:xfrm>
          <a:prstGeom prst="rect">
            <a:avLst/>
          </a:prstGeom>
        </p:spPr>
      </p:pic>
      <p:grpSp>
        <p:nvGrpSpPr>
          <p:cNvPr id="6" name="Групувати 5"/>
          <p:cNvGrpSpPr/>
          <p:nvPr/>
        </p:nvGrpSpPr>
        <p:grpSpPr>
          <a:xfrm>
            <a:off x="0" y="0"/>
            <a:ext cx="9148972" cy="3092631"/>
            <a:chOff x="0" y="0"/>
            <a:chExt cx="9148972" cy="3092631"/>
          </a:xfrm>
        </p:grpSpPr>
        <p:grpSp>
          <p:nvGrpSpPr>
            <p:cNvPr id="7" name="Групувати 6"/>
            <p:cNvGrpSpPr/>
            <p:nvPr/>
          </p:nvGrpSpPr>
          <p:grpSpPr>
            <a:xfrm>
              <a:off x="0" y="0"/>
              <a:ext cx="1259632" cy="3001516"/>
              <a:chOff x="0" y="0"/>
              <a:chExt cx="1259632" cy="3001516"/>
            </a:xfrm>
          </p:grpSpPr>
          <p:sp>
            <p:nvSpPr>
              <p:cNvPr id="10" name="Прямокутний трикутник 9"/>
              <p:cNvSpPr/>
              <p:nvPr/>
            </p:nvSpPr>
            <p:spPr>
              <a:xfrm rot="5400000">
                <a:off x="-1194978" y="1194978"/>
                <a:ext cx="3001516" cy="611560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1" name="Прямокутний трикутник 10"/>
              <p:cNvSpPr/>
              <p:nvPr/>
            </p:nvSpPr>
            <p:spPr>
              <a:xfrm rot="5400000">
                <a:off x="137170" y="-137170"/>
                <a:ext cx="985292" cy="1259632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8" name="Рівнобедрений трикутник 7"/>
            <p:cNvSpPr/>
            <p:nvPr/>
          </p:nvSpPr>
          <p:spPr>
            <a:xfrm rot="10800000">
              <a:off x="1115616" y="0"/>
              <a:ext cx="8033356" cy="223752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" name="Прямокутний трикутник 8"/>
            <p:cNvSpPr/>
            <p:nvPr/>
          </p:nvSpPr>
          <p:spPr>
            <a:xfrm rot="16200000" flipH="1">
              <a:off x="7471925" y="1420557"/>
              <a:ext cx="3092631" cy="251518"/>
            </a:xfrm>
            <a:prstGeom prst="rt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  <p:extLst>
      <p:ext uri="{BB962C8B-B14F-4D97-AF65-F5344CB8AC3E}">
        <p14:creationId xmlns="" xmlns:p14="http://schemas.microsoft.com/office/powerpoint/2010/main" val="61342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"/>
          <p:cNvSpPr/>
          <p:nvPr/>
        </p:nvSpPr>
        <p:spPr>
          <a:xfrm>
            <a:off x="1286002" y="278779"/>
            <a:ext cx="55660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dobe Gothic Std B" pitchFamily="34" charset="-128"/>
                <a:cs typeface="Calibri" pitchFamily="34" charset="0"/>
              </a:rPr>
              <a:t>Завдання для учнів 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dobe Gothic Std B" pitchFamily="34" charset="-128"/>
                <a:cs typeface="Calibri" pitchFamily="34" charset="0"/>
              </a:rPr>
              <a:t>1-2</a:t>
            </a:r>
            <a:r>
              <a:rPr lang="ru-RU" sz="3200" b="1" dirty="0">
                <a:solidFill>
                  <a:srgbClr val="7DBD3F"/>
                </a:solidFill>
                <a:ea typeface="Adobe Gothic Std B" pitchFamily="34" charset="-128"/>
                <a:cs typeface="Calibri" pitchFamily="34" charset="0"/>
              </a:rPr>
              <a:t> 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dobe Gothic Std B" pitchFamily="34" charset="-128"/>
                <a:cs typeface="Calibri" pitchFamily="34" charset="0"/>
              </a:rPr>
              <a:t>класів</a:t>
            </a:r>
          </a:p>
        </p:txBody>
      </p:sp>
      <p:pic>
        <p:nvPicPr>
          <p:cNvPr id="118786" name="Picture 2" descr="http://4put.ru/pictures/max/48/1476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750" y="2668140"/>
            <a:ext cx="2619410" cy="19710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77231" y="-17417"/>
            <a:ext cx="4072581" cy="5786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63702"/>
            <a:ext cx="9144000" cy="530516"/>
          </a:xfrm>
          <a:prstGeom prst="rect">
            <a:avLst/>
          </a:prstGeom>
        </p:spPr>
      </p:pic>
      <p:pic>
        <p:nvPicPr>
          <p:cNvPr id="10" name="Місце для вмісту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789735"/>
            <a:ext cx="2339752" cy="925265"/>
          </a:xfrm>
          <a:prstGeom prst="rect">
            <a:avLst/>
          </a:prstGeom>
        </p:spPr>
      </p:pic>
      <p:grpSp>
        <p:nvGrpSpPr>
          <p:cNvPr id="11" name="Групувати 10"/>
          <p:cNvGrpSpPr/>
          <p:nvPr/>
        </p:nvGrpSpPr>
        <p:grpSpPr>
          <a:xfrm>
            <a:off x="0" y="0"/>
            <a:ext cx="9148972" cy="3092631"/>
            <a:chOff x="0" y="0"/>
            <a:chExt cx="9148972" cy="3092631"/>
          </a:xfrm>
        </p:grpSpPr>
        <p:grpSp>
          <p:nvGrpSpPr>
            <p:cNvPr id="12" name="Групувати 11"/>
            <p:cNvGrpSpPr/>
            <p:nvPr/>
          </p:nvGrpSpPr>
          <p:grpSpPr>
            <a:xfrm>
              <a:off x="0" y="0"/>
              <a:ext cx="1259632" cy="3001516"/>
              <a:chOff x="0" y="0"/>
              <a:chExt cx="1259632" cy="3001516"/>
            </a:xfrm>
          </p:grpSpPr>
          <p:sp>
            <p:nvSpPr>
              <p:cNvPr id="15" name="Прямокутний трикутник 14"/>
              <p:cNvSpPr/>
              <p:nvPr/>
            </p:nvSpPr>
            <p:spPr>
              <a:xfrm rot="5400000">
                <a:off x="-1194978" y="1194978"/>
                <a:ext cx="3001516" cy="611560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" name="Прямокутний трикутник 15"/>
              <p:cNvSpPr/>
              <p:nvPr/>
            </p:nvSpPr>
            <p:spPr>
              <a:xfrm rot="5400000">
                <a:off x="137170" y="-137170"/>
                <a:ext cx="985292" cy="1259632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3" name="Рівнобедрений трикутник 12"/>
            <p:cNvSpPr/>
            <p:nvPr/>
          </p:nvSpPr>
          <p:spPr>
            <a:xfrm rot="10800000">
              <a:off x="1115616" y="0"/>
              <a:ext cx="8033356" cy="223752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4" name="Прямокутний трикутник 13"/>
            <p:cNvSpPr/>
            <p:nvPr/>
          </p:nvSpPr>
          <p:spPr>
            <a:xfrm rot="16200000" flipH="1">
              <a:off x="7471925" y="1420557"/>
              <a:ext cx="3092631" cy="251518"/>
            </a:xfrm>
            <a:prstGeom prst="rt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7" name="AutoShap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974826"/>
            <a:ext cx="6156176" cy="427437"/>
          </a:xfrm>
          <a:custGeom>
            <a:avLst/>
            <a:gdLst>
              <a:gd name="T0" fmla="*/ 0 w 7670800"/>
              <a:gd name="T1" fmla="*/ 0 h 311150"/>
              <a:gd name="T2" fmla="*/ 7670800 w 7670800"/>
              <a:gd name="T3" fmla="*/ 0 h 311150"/>
              <a:gd name="T4" fmla="*/ 7670800 w 7670800"/>
              <a:gd name="T5" fmla="*/ 311150 h 311150"/>
              <a:gd name="T6" fmla="*/ 0 w 7670800"/>
              <a:gd name="T7" fmla="*/ 311150 h 311150"/>
              <a:gd name="T8" fmla="*/ 0 w 7670800"/>
              <a:gd name="T9" fmla="*/ 0 h 3111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70800"/>
              <a:gd name="T16" fmla="*/ 0 h 311150"/>
              <a:gd name="T17" fmla="*/ 7670800 w 7670800"/>
              <a:gd name="T18" fmla="*/ 311150 h 3111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70800" h="311150">
                <a:moveTo>
                  <a:pt x="0" y="0"/>
                </a:moveTo>
                <a:lnTo>
                  <a:pt x="7670800" y="0"/>
                </a:lnTo>
                <a:lnTo>
                  <a:pt x="7670800" y="311150"/>
                </a:lnTo>
                <a:lnTo>
                  <a:pt x="0" y="31115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>
                <a:solidFill>
                  <a:srgbClr val="7DBD3F"/>
                </a:solidFill>
                <a:latin typeface="Calibri" pitchFamily="32" charset="0"/>
              </a:rPr>
              <a:t>КОЛОСОК – ЦЕ ПРИРОДОЗНАВСТВО ДЛЯ ВСІХ! </a:t>
            </a:r>
            <a:endParaRPr lang="uk-UA" sz="1400" dirty="0">
              <a:solidFill>
                <a:srgbClr val="7DBD3F"/>
              </a:solidFill>
              <a:latin typeface="Calibri" pitchFamily="3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653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63702"/>
            <a:ext cx="9144000" cy="5305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292" y="168688"/>
            <a:ext cx="7886700" cy="1104636"/>
          </a:xfrm>
        </p:spPr>
        <p:txBody>
          <a:bodyPr>
            <a:normAutofit/>
          </a:bodyPr>
          <a:lstStyle/>
          <a:p>
            <a:r>
              <a:rPr lang="ru-RU" sz="4000" b="1" baseline="300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Завдання</a:t>
            </a:r>
            <a:r>
              <a:rPr lang="ru-RU" sz="4000" b="1" baseline="30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baseline="30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sz="4000" b="1" baseline="300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учнів</a:t>
            </a:r>
            <a:r>
              <a:rPr lang="ru-RU" sz="4000" b="1" baseline="30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baseline="30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1–2</a:t>
            </a:r>
            <a:r>
              <a:rPr lang="ru-RU" sz="4000" b="1" baseline="30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baseline="300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</a:t>
            </a:r>
            <a:r>
              <a:rPr lang="en-US" sz="4000" b="1" baseline="300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4000" b="1" baseline="30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</a:p>
        </p:txBody>
      </p:sp>
      <p:grpSp>
        <p:nvGrpSpPr>
          <p:cNvPr id="5" name="Групувати 4"/>
          <p:cNvGrpSpPr/>
          <p:nvPr/>
        </p:nvGrpSpPr>
        <p:grpSpPr>
          <a:xfrm>
            <a:off x="0" y="0"/>
            <a:ext cx="9148972" cy="3092631"/>
            <a:chOff x="0" y="0"/>
            <a:chExt cx="9148972" cy="3092631"/>
          </a:xfrm>
        </p:grpSpPr>
        <p:grpSp>
          <p:nvGrpSpPr>
            <p:cNvPr id="6" name="Групувати 5"/>
            <p:cNvGrpSpPr/>
            <p:nvPr/>
          </p:nvGrpSpPr>
          <p:grpSpPr>
            <a:xfrm>
              <a:off x="0" y="0"/>
              <a:ext cx="1259632" cy="3001516"/>
              <a:chOff x="0" y="0"/>
              <a:chExt cx="1259632" cy="3001516"/>
            </a:xfrm>
          </p:grpSpPr>
          <p:sp>
            <p:nvSpPr>
              <p:cNvPr id="9" name="Прямокутний трикутник 8"/>
              <p:cNvSpPr/>
              <p:nvPr/>
            </p:nvSpPr>
            <p:spPr>
              <a:xfrm rot="5400000">
                <a:off x="-1194978" y="1194978"/>
                <a:ext cx="3001516" cy="611560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0" name="Прямокутний трикутник 9"/>
              <p:cNvSpPr/>
              <p:nvPr/>
            </p:nvSpPr>
            <p:spPr>
              <a:xfrm rot="5400000">
                <a:off x="137170" y="-137170"/>
                <a:ext cx="985292" cy="1259632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7" name="Рівнобедрений трикутник 6"/>
            <p:cNvSpPr/>
            <p:nvPr/>
          </p:nvSpPr>
          <p:spPr>
            <a:xfrm rot="10800000">
              <a:off x="1115616" y="0"/>
              <a:ext cx="8033356" cy="223752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" name="Прямокутний трикутник 7"/>
            <p:cNvSpPr/>
            <p:nvPr/>
          </p:nvSpPr>
          <p:spPr>
            <a:xfrm rot="16200000" flipH="1">
              <a:off x="7471925" y="1420557"/>
              <a:ext cx="3092631" cy="251518"/>
            </a:xfrm>
            <a:prstGeom prst="rt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89" y="841276"/>
            <a:ext cx="4048445" cy="2042908"/>
          </a:xfrm>
          <a:prstGeom prst="rect">
            <a:avLst/>
          </a:prstGeom>
        </p:spPr>
      </p:pic>
      <p:pic>
        <p:nvPicPr>
          <p:cNvPr id="16" name="Місце для вмісту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789735"/>
            <a:ext cx="2339752" cy="925265"/>
          </a:xfrm>
          <a:prstGeom prst="rect">
            <a:avLst/>
          </a:prstGeom>
        </p:spPr>
      </p:pic>
      <p:sp>
        <p:nvSpPr>
          <p:cNvPr id="17" name="Округлений прямокутник 16"/>
          <p:cNvSpPr/>
          <p:nvPr/>
        </p:nvSpPr>
        <p:spPr>
          <a:xfrm>
            <a:off x="793789" y="2929508"/>
            <a:ext cx="7810659" cy="4571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796" y="3073524"/>
            <a:ext cx="3350513" cy="20242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32040" y="841276"/>
            <a:ext cx="37444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err="1"/>
              <a:t>Ти</a:t>
            </a:r>
            <a:r>
              <a:rPr lang="ru-RU" sz="1500" dirty="0"/>
              <a:t> </a:t>
            </a:r>
            <a:r>
              <a:rPr lang="ru-RU" sz="1500" dirty="0" err="1"/>
              <a:t>бачиш</a:t>
            </a:r>
            <a:r>
              <a:rPr lang="ru-RU" sz="1500" dirty="0"/>
              <a:t> на фото </a:t>
            </a:r>
            <a:r>
              <a:rPr lang="ru-RU" sz="1500" dirty="0" err="1"/>
              <a:t>двох</a:t>
            </a:r>
            <a:r>
              <a:rPr lang="ru-RU" sz="1500" dirty="0"/>
              <a:t> з </a:t>
            </a:r>
            <a:r>
              <a:rPr lang="ru-RU" sz="1500" dirty="0" err="1"/>
              <a:t>тисяч</a:t>
            </a:r>
            <a:r>
              <a:rPr lang="ru-RU" sz="1500" dirty="0"/>
              <a:t> </a:t>
            </a:r>
            <a:r>
              <a:rPr lang="ru-RU" sz="1500" dirty="0" err="1"/>
              <a:t>врятованих</a:t>
            </a:r>
            <a:r>
              <a:rPr lang="ru-RU" sz="1500" dirty="0"/>
              <a:t> </a:t>
            </a:r>
            <a:r>
              <a:rPr lang="ru-RU" sz="1500" dirty="0" err="1"/>
              <a:t>пінгвінів</a:t>
            </a:r>
            <a:r>
              <a:rPr lang="ru-RU" sz="1500" dirty="0"/>
              <a:t>. </a:t>
            </a:r>
            <a:r>
              <a:rPr lang="ru-RU" sz="1500" dirty="0" err="1"/>
              <a:t>Небайдужі</a:t>
            </a:r>
            <a:r>
              <a:rPr lang="ru-RU" sz="1500" dirty="0"/>
              <a:t> люди сплели для </a:t>
            </a:r>
            <a:r>
              <a:rPr lang="ru-RU" sz="1500" dirty="0" err="1"/>
              <a:t>тваринок</a:t>
            </a:r>
            <a:r>
              <a:rPr lang="ru-RU" sz="1500" dirty="0"/>
              <a:t> </a:t>
            </a:r>
            <a:r>
              <a:rPr lang="ru-RU" sz="1500" dirty="0" err="1"/>
              <a:t>теплі</a:t>
            </a:r>
            <a:r>
              <a:rPr lang="ru-RU" sz="1500" dirty="0"/>
              <a:t> </a:t>
            </a:r>
            <a:r>
              <a:rPr lang="ru-RU" sz="1500" dirty="0" err="1"/>
              <a:t>светрики</a:t>
            </a:r>
            <a:r>
              <a:rPr lang="ru-RU" sz="1500" dirty="0"/>
              <a:t>. А яке лихо </a:t>
            </a:r>
            <a:r>
              <a:rPr lang="ru-RU" sz="1500" dirty="0" err="1"/>
              <a:t>спіткало</a:t>
            </a:r>
            <a:r>
              <a:rPr lang="ru-RU" sz="1500" dirty="0"/>
              <a:t> </a:t>
            </a:r>
            <a:r>
              <a:rPr lang="ru-RU" sz="1500" dirty="0" err="1"/>
              <a:t>птахів</a:t>
            </a:r>
            <a:r>
              <a:rPr lang="ru-RU" sz="1500" dirty="0"/>
              <a:t> в </a:t>
            </a:r>
            <a:r>
              <a:rPr lang="uk-UA" sz="1500" dirty="0"/>
              <a:t>океані</a:t>
            </a:r>
            <a:r>
              <a:rPr lang="ru-RU" sz="1500" dirty="0"/>
              <a:t>?</a:t>
            </a:r>
            <a:endParaRPr lang="uk-UA" sz="1500" dirty="0"/>
          </a:p>
          <a:p>
            <a:r>
              <a:rPr lang="uk-UA" sz="1500" b="1" dirty="0">
                <a:solidFill>
                  <a:schemeClr val="accent6">
                    <a:lumMod val="75000"/>
                  </a:schemeClr>
                </a:solidFill>
              </a:rPr>
              <a:t>А. </a:t>
            </a:r>
            <a:r>
              <a:rPr lang="uk-UA" sz="1500" dirty="0"/>
              <a:t>Здійнявся сильний вітер.</a:t>
            </a:r>
          </a:p>
          <a:p>
            <a:r>
              <a:rPr lang="uk-UA" sz="1500" b="1" dirty="0">
                <a:solidFill>
                  <a:schemeClr val="accent6">
                    <a:lumMod val="75000"/>
                  </a:schemeClr>
                </a:solidFill>
              </a:rPr>
              <a:t>Б. </a:t>
            </a:r>
            <a:r>
              <a:rPr lang="uk-UA" sz="1500" dirty="0"/>
              <a:t>Піднявся рівень води.</a:t>
            </a:r>
          </a:p>
          <a:p>
            <a:r>
              <a:rPr lang="uk-UA" sz="1500" b="1" dirty="0">
                <a:solidFill>
                  <a:schemeClr val="accent6">
                    <a:lumMod val="75000"/>
                  </a:schemeClr>
                </a:solidFill>
              </a:rPr>
              <a:t>В. </a:t>
            </a:r>
            <a:r>
              <a:rPr lang="uk-UA" sz="1500" dirty="0"/>
              <a:t>Розлилася нафта.</a:t>
            </a:r>
          </a:p>
          <a:p>
            <a:r>
              <a:rPr lang="ru-RU" sz="1500" b="1" dirty="0">
                <a:solidFill>
                  <a:schemeClr val="accent6">
                    <a:lumMod val="75000"/>
                  </a:schemeClr>
                </a:solidFill>
              </a:rPr>
              <a:t>Г. </a:t>
            </a:r>
            <a:r>
              <a:rPr lang="ru-RU" sz="1500" dirty="0" err="1"/>
              <a:t>Поверхня</a:t>
            </a:r>
            <a:r>
              <a:rPr lang="ru-RU" sz="1500" dirty="0"/>
              <a:t> води </a:t>
            </a:r>
            <a:r>
              <a:rPr lang="ru-RU" sz="1500" dirty="0" err="1"/>
              <a:t>вкрилася</a:t>
            </a:r>
            <a:r>
              <a:rPr lang="ru-RU" sz="1500" dirty="0"/>
              <a:t> </a:t>
            </a:r>
            <a:r>
              <a:rPr lang="ru-RU" sz="1500" dirty="0" err="1"/>
              <a:t>льодом</a:t>
            </a:r>
            <a:r>
              <a:rPr lang="ru-RU" sz="1500" dirty="0"/>
              <a:t>.</a:t>
            </a:r>
            <a:endParaRPr lang="uk-UA" sz="1500" dirty="0"/>
          </a:p>
        </p:txBody>
      </p:sp>
      <p:sp>
        <p:nvSpPr>
          <p:cNvPr id="14" name="TextBox 13"/>
          <p:cNvSpPr txBox="1"/>
          <p:nvPr/>
        </p:nvSpPr>
        <p:spPr>
          <a:xfrm>
            <a:off x="793789" y="2977123"/>
            <a:ext cx="391200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err="1"/>
              <a:t>Учені</a:t>
            </a:r>
            <a:r>
              <a:rPr lang="ru-RU" sz="1500" dirty="0"/>
              <a:t> </a:t>
            </a:r>
            <a:r>
              <a:rPr lang="ru-RU" sz="1500" dirty="0" err="1"/>
              <a:t>виявили</a:t>
            </a:r>
            <a:r>
              <a:rPr lang="ru-RU" sz="1500" dirty="0"/>
              <a:t> на руках людей </a:t>
            </a:r>
            <a:r>
              <a:rPr lang="ru-RU" sz="1500" dirty="0" err="1"/>
              <a:t>понад</a:t>
            </a:r>
            <a:r>
              <a:rPr lang="ru-RU" sz="1500" dirty="0"/>
              <a:t> 5 </a:t>
            </a:r>
            <a:r>
              <a:rPr lang="ru-RU" sz="1500" dirty="0" err="1"/>
              <a:t>мільйонів</a:t>
            </a:r>
            <a:r>
              <a:rPr lang="ru-RU" sz="1500" dirty="0"/>
              <a:t> </a:t>
            </a:r>
            <a:r>
              <a:rPr lang="ru-RU" sz="1500" dirty="0" err="1"/>
              <a:t>небезпечних</a:t>
            </a:r>
            <a:r>
              <a:rPr lang="ru-RU" sz="1500" dirty="0"/>
              <a:t> </a:t>
            </a:r>
            <a:r>
              <a:rPr lang="ru-RU" sz="1500" dirty="0" err="1"/>
              <a:t>бактерій</a:t>
            </a:r>
            <a:r>
              <a:rPr lang="ru-RU" sz="1500" dirty="0"/>
              <a:t>. </a:t>
            </a:r>
            <a:r>
              <a:rPr lang="ru-RU" sz="1500" dirty="0" err="1"/>
              <a:t>Це</a:t>
            </a:r>
            <a:r>
              <a:rPr lang="ru-RU" sz="1500" dirty="0"/>
              <a:t> </a:t>
            </a:r>
            <a:r>
              <a:rPr lang="ru-RU" sz="1500" dirty="0" err="1"/>
              <a:t>більше</a:t>
            </a:r>
            <a:r>
              <a:rPr lang="ru-RU" sz="1500" dirty="0"/>
              <a:t>, </a:t>
            </a:r>
            <a:r>
              <a:rPr lang="ru-RU" sz="1500" dirty="0" err="1"/>
              <a:t>ніж</a:t>
            </a:r>
            <a:r>
              <a:rPr lang="ru-RU" sz="1500" dirty="0"/>
              <a:t> на </a:t>
            </a:r>
            <a:r>
              <a:rPr lang="ru-RU" sz="1500" dirty="0" err="1"/>
              <a:t>ескалаторах</a:t>
            </a:r>
            <a:r>
              <a:rPr lang="ru-RU" sz="1500" dirty="0"/>
              <a:t> і лавках у </a:t>
            </a:r>
            <a:r>
              <a:rPr lang="ru-RU" sz="1500" dirty="0" err="1"/>
              <a:t>торгових</a:t>
            </a:r>
            <a:r>
              <a:rPr lang="ru-RU" sz="1500" dirty="0"/>
              <a:t> центрах!  Тому </a:t>
            </a:r>
            <a:r>
              <a:rPr lang="ru-RU" sz="1500" dirty="0" err="1"/>
              <a:t>частіше</a:t>
            </a:r>
            <a:r>
              <a:rPr lang="ru-RU" sz="1500" dirty="0"/>
              <a:t> </a:t>
            </a:r>
            <a:r>
              <a:rPr lang="ru-RU" sz="1500" dirty="0" err="1"/>
              <a:t>мий</a:t>
            </a:r>
            <a:r>
              <a:rPr lang="ru-RU" sz="1500" dirty="0"/>
              <a:t> руки, особливо – перед… </a:t>
            </a:r>
            <a:endParaRPr lang="uk-UA" sz="1500" dirty="0"/>
          </a:p>
          <a:p>
            <a:r>
              <a:rPr lang="ru-RU" sz="1500" b="1" dirty="0">
                <a:solidFill>
                  <a:schemeClr val="accent6">
                    <a:lumMod val="75000"/>
                  </a:schemeClr>
                </a:solidFill>
              </a:rPr>
              <a:t>А. </a:t>
            </a:r>
            <a:r>
              <a:rPr lang="ru-RU" sz="1500" dirty="0" err="1"/>
              <a:t>тим</a:t>
            </a:r>
            <a:r>
              <a:rPr lang="ru-RU" sz="1500" dirty="0"/>
              <a:t>, як </a:t>
            </a:r>
            <a:r>
              <a:rPr lang="ru-RU" sz="1500" dirty="0" err="1"/>
              <a:t>приймати</a:t>
            </a:r>
            <a:r>
              <a:rPr lang="ru-RU" sz="1500" dirty="0"/>
              <a:t> </a:t>
            </a:r>
            <a:r>
              <a:rPr lang="ru-RU" sz="1500" dirty="0" err="1"/>
              <a:t>їжу</a:t>
            </a:r>
            <a:r>
              <a:rPr lang="ru-RU" sz="1500" dirty="0"/>
              <a:t>.</a:t>
            </a:r>
            <a:endParaRPr lang="uk-UA" sz="1500" dirty="0"/>
          </a:p>
          <a:p>
            <a:r>
              <a:rPr lang="uk-UA" sz="1500" b="1" dirty="0">
                <a:solidFill>
                  <a:schemeClr val="accent6">
                    <a:lumMod val="75000"/>
                  </a:schemeClr>
                </a:solidFill>
              </a:rPr>
              <a:t>Б. </a:t>
            </a:r>
            <a:r>
              <a:rPr lang="uk-UA" sz="1500" dirty="0"/>
              <a:t>спортивними заняттями. </a:t>
            </a:r>
          </a:p>
          <a:p>
            <a:r>
              <a:rPr lang="uk-UA" sz="1500" b="1" dirty="0">
                <a:solidFill>
                  <a:schemeClr val="accent6">
                    <a:lumMod val="75000"/>
                  </a:schemeClr>
                </a:solidFill>
              </a:rPr>
              <a:t>В. </a:t>
            </a:r>
            <a:r>
              <a:rPr lang="uk-UA" sz="1500" dirty="0"/>
              <a:t>школою. </a:t>
            </a:r>
          </a:p>
          <a:p>
            <a:r>
              <a:rPr lang="uk-UA" sz="1500" b="1" dirty="0">
                <a:solidFill>
                  <a:schemeClr val="accent6">
                    <a:lumMod val="75000"/>
                  </a:schemeClr>
                </a:solidFill>
              </a:rPr>
              <a:t>Г. </a:t>
            </a:r>
            <a:r>
              <a:rPr lang="uk-UA" sz="1500" dirty="0"/>
              <a:t>прогулянкою. </a:t>
            </a:r>
          </a:p>
          <a:p>
            <a:r>
              <a:rPr lang="uk-UA" sz="1500" b="1" dirty="0">
                <a:solidFill>
                  <a:schemeClr val="accent6">
                    <a:lumMod val="75000"/>
                  </a:schemeClr>
                </a:solidFill>
              </a:rPr>
              <a:t>Д. </a:t>
            </a:r>
            <a:r>
              <a:rPr lang="uk-UA" sz="1500" dirty="0"/>
              <a:t>поїздкою за місто.</a:t>
            </a:r>
          </a:p>
        </p:txBody>
      </p:sp>
    </p:spTree>
    <p:extLst>
      <p:ext uri="{BB962C8B-B14F-4D97-AF65-F5344CB8AC3E}">
        <p14:creationId xmlns="" xmlns:p14="http://schemas.microsoft.com/office/powerpoint/2010/main" val="167275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4201" y="1345333"/>
            <a:ext cx="7886700" cy="648072"/>
          </a:xfrm>
        </p:spPr>
        <p:txBody>
          <a:bodyPr/>
          <a:lstStyle/>
          <a:p>
            <a:pPr marL="0" indent="0">
              <a:buNone/>
            </a:pPr>
            <a:r>
              <a:rPr lang="ru-RU" sz="2800" baseline="30000" dirty="0"/>
              <a:t>Обери предмет, </a:t>
            </a:r>
            <a:r>
              <a:rPr lang="ru-RU" sz="2800" baseline="30000" dirty="0" err="1"/>
              <a:t>який</a:t>
            </a:r>
            <a:r>
              <a:rPr lang="ru-RU" sz="2800" baseline="30000" dirty="0"/>
              <a:t> не </a:t>
            </a:r>
            <a:r>
              <a:rPr lang="ru-RU" sz="2800" baseline="30000" dirty="0" err="1"/>
              <a:t>можна</a:t>
            </a:r>
            <a:r>
              <a:rPr lang="ru-RU" sz="2800" baseline="30000" dirty="0"/>
              <a:t> </a:t>
            </a:r>
            <a:r>
              <a:rPr lang="ru-RU" sz="2800" baseline="30000" dirty="0" err="1"/>
              <a:t>викидати</a:t>
            </a:r>
            <a:r>
              <a:rPr lang="ru-RU" sz="2800" baseline="30000" dirty="0"/>
              <a:t> у </a:t>
            </a:r>
            <a:r>
              <a:rPr lang="ru-RU" sz="2800" baseline="30000" dirty="0" err="1"/>
              <a:t>смітник</a:t>
            </a:r>
            <a:r>
              <a:rPr lang="ru-RU" sz="2800" baseline="30000" dirty="0"/>
              <a:t>. </a:t>
            </a:r>
            <a:r>
              <a:rPr lang="ru-RU" sz="2800" baseline="30000" dirty="0" err="1"/>
              <a:t>Довідайся</a:t>
            </a:r>
            <a:r>
              <a:rPr lang="ru-RU" sz="2800" baseline="30000" dirty="0"/>
              <a:t> у </a:t>
            </a:r>
            <a:r>
              <a:rPr lang="ru-RU" sz="2800" baseline="30000" dirty="0" err="1"/>
              <a:t>батьків</a:t>
            </a:r>
            <a:r>
              <a:rPr lang="ru-RU" sz="2800" baseline="30000" dirty="0"/>
              <a:t>, </a:t>
            </a:r>
            <a:r>
              <a:rPr lang="ru-RU" sz="2800" baseline="30000" dirty="0" err="1"/>
              <a:t>куди</a:t>
            </a:r>
            <a:r>
              <a:rPr lang="ru-RU" sz="2800" baseline="30000" dirty="0"/>
              <a:t> </a:t>
            </a:r>
            <a:r>
              <a:rPr lang="ru-RU" sz="2800" baseline="30000" dirty="0" err="1"/>
              <a:t>можна</a:t>
            </a:r>
            <a:r>
              <a:rPr lang="ru-RU" sz="2800" baseline="30000" dirty="0"/>
              <a:t> </a:t>
            </a:r>
            <a:r>
              <a:rPr lang="ru-RU" sz="2800" baseline="30000" dirty="0" err="1"/>
              <a:t>здати</a:t>
            </a:r>
            <a:r>
              <a:rPr lang="ru-RU" sz="2800" baseline="30000" dirty="0"/>
              <a:t>…</a:t>
            </a:r>
          </a:p>
          <a:p>
            <a:endParaRPr lang="uk-UA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35292" y="168688"/>
            <a:ext cx="7886700" cy="1104636"/>
          </a:xfrm>
        </p:spPr>
        <p:txBody>
          <a:bodyPr>
            <a:normAutofit/>
          </a:bodyPr>
          <a:lstStyle/>
          <a:p>
            <a:r>
              <a:rPr lang="ru-RU" sz="4000" b="1" baseline="300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Завдання</a:t>
            </a:r>
            <a:r>
              <a:rPr lang="ru-RU" sz="4000" b="1" baseline="30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baseline="30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sz="4000" b="1" baseline="300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учнів</a:t>
            </a:r>
            <a:r>
              <a:rPr lang="ru-RU" sz="4000" b="1" baseline="30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baseline="30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1–2</a:t>
            </a:r>
            <a:r>
              <a:rPr lang="ru-RU" sz="4000" b="1" baseline="30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baseline="300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</a:t>
            </a:r>
            <a:r>
              <a:rPr lang="en-US" sz="4000" b="1" baseline="300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4000" b="1" baseline="30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</a:p>
        </p:txBody>
      </p:sp>
      <p:grpSp>
        <p:nvGrpSpPr>
          <p:cNvPr id="6" name="Групувати 5"/>
          <p:cNvGrpSpPr/>
          <p:nvPr/>
        </p:nvGrpSpPr>
        <p:grpSpPr>
          <a:xfrm>
            <a:off x="0" y="0"/>
            <a:ext cx="9148972" cy="3092631"/>
            <a:chOff x="0" y="0"/>
            <a:chExt cx="9148972" cy="3092631"/>
          </a:xfrm>
        </p:grpSpPr>
        <p:grpSp>
          <p:nvGrpSpPr>
            <p:cNvPr id="7" name="Групувати 6"/>
            <p:cNvGrpSpPr/>
            <p:nvPr/>
          </p:nvGrpSpPr>
          <p:grpSpPr>
            <a:xfrm>
              <a:off x="0" y="0"/>
              <a:ext cx="1259632" cy="3001516"/>
              <a:chOff x="0" y="0"/>
              <a:chExt cx="1259632" cy="3001516"/>
            </a:xfrm>
          </p:grpSpPr>
          <p:sp>
            <p:nvSpPr>
              <p:cNvPr id="10" name="Прямокутний трикутник 9"/>
              <p:cNvSpPr/>
              <p:nvPr/>
            </p:nvSpPr>
            <p:spPr>
              <a:xfrm rot="5400000">
                <a:off x="-1194978" y="1194978"/>
                <a:ext cx="3001516" cy="611560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1" name="Прямокутний трикутник 10"/>
              <p:cNvSpPr/>
              <p:nvPr/>
            </p:nvSpPr>
            <p:spPr>
              <a:xfrm rot="5400000">
                <a:off x="137170" y="-137170"/>
                <a:ext cx="985292" cy="1259632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8" name="Рівнобедрений трикутник 7"/>
            <p:cNvSpPr/>
            <p:nvPr/>
          </p:nvSpPr>
          <p:spPr>
            <a:xfrm rot="10800000">
              <a:off x="1115616" y="0"/>
              <a:ext cx="8033356" cy="223752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" name="Прямокутний трикутник 8"/>
            <p:cNvSpPr/>
            <p:nvPr/>
          </p:nvSpPr>
          <p:spPr>
            <a:xfrm rot="16200000" flipH="1">
              <a:off x="7471925" y="1420557"/>
              <a:ext cx="3092631" cy="251518"/>
            </a:xfrm>
            <a:prstGeom prst="rt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52" y="2045250"/>
            <a:ext cx="812227" cy="20241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952" y="2045250"/>
            <a:ext cx="886333" cy="203719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424358"/>
            <a:ext cx="701357" cy="133654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128870"/>
            <a:ext cx="965655" cy="174529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57473" y="4205798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baseline="30000" dirty="0">
                <a:solidFill>
                  <a:schemeClr val="accent6">
                    <a:lumMod val="75000"/>
                  </a:schemeClr>
                </a:solidFill>
              </a:rPr>
              <a:t>А. </a:t>
            </a:r>
            <a:r>
              <a:rPr lang="uk-UA" sz="2400" baseline="30000" dirty="0"/>
              <a:t>скляну пляшку</a:t>
            </a:r>
            <a:r>
              <a:rPr lang="uk-UA" sz="2400" baseline="30000" dirty="0" smtClean="0"/>
              <a:t>.</a:t>
            </a:r>
            <a:endParaRPr lang="uk-UA" sz="2400" baseline="30000" dirty="0"/>
          </a:p>
        </p:txBody>
      </p:sp>
      <p:sp>
        <p:nvSpPr>
          <p:cNvPr id="17" name="TextBox 16"/>
          <p:cNvSpPr txBox="1"/>
          <p:nvPr/>
        </p:nvSpPr>
        <p:spPr>
          <a:xfrm>
            <a:off x="2552329" y="4205798"/>
            <a:ext cx="1443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baseline="30000" dirty="0">
                <a:solidFill>
                  <a:schemeClr val="accent6">
                    <a:lumMod val="75000"/>
                  </a:schemeClr>
                </a:solidFill>
              </a:rPr>
              <a:t>Б. </a:t>
            </a:r>
            <a:r>
              <a:rPr lang="uk-UA" sz="2400" baseline="30000" dirty="0"/>
              <a:t>пластикову пляшку</a:t>
            </a:r>
            <a:r>
              <a:rPr lang="uk-UA" sz="2400" baseline="30000" dirty="0" smtClean="0"/>
              <a:t>.</a:t>
            </a:r>
            <a:endParaRPr lang="uk-UA" sz="2400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4681328" y="4191859"/>
            <a:ext cx="13329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baseline="30000" dirty="0">
                <a:solidFill>
                  <a:schemeClr val="accent6">
                    <a:lumMod val="75000"/>
                  </a:schemeClr>
                </a:solidFill>
              </a:rPr>
              <a:t>В. </a:t>
            </a:r>
            <a:r>
              <a:rPr lang="uk-UA" sz="2400" baseline="30000" dirty="0"/>
              <a:t>батарейку</a:t>
            </a:r>
            <a:r>
              <a:rPr lang="uk-UA" sz="2400" baseline="30000" dirty="0" smtClean="0"/>
              <a:t>.</a:t>
            </a:r>
            <a:endParaRPr lang="uk-UA" sz="2400" baseline="30000" dirty="0"/>
          </a:p>
        </p:txBody>
      </p:sp>
      <p:sp>
        <p:nvSpPr>
          <p:cNvPr id="19" name="TextBox 18"/>
          <p:cNvSpPr txBox="1"/>
          <p:nvPr/>
        </p:nvSpPr>
        <p:spPr>
          <a:xfrm>
            <a:off x="7042593" y="4082442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baseline="30000" dirty="0">
                <a:solidFill>
                  <a:schemeClr val="accent6">
                    <a:lumMod val="75000"/>
                  </a:schemeClr>
                </a:solidFill>
              </a:rPr>
              <a:t>Г. </a:t>
            </a:r>
            <a:r>
              <a:rPr lang="uk-UA" sz="2400" baseline="30000" dirty="0"/>
              <a:t>обгортку </a:t>
            </a:r>
            <a:br>
              <a:rPr lang="uk-UA" sz="2400" baseline="30000" dirty="0"/>
            </a:br>
            <a:r>
              <a:rPr lang="uk-UA" sz="2400" baseline="30000" dirty="0"/>
              <a:t>з цукерки</a:t>
            </a:r>
            <a:r>
              <a:rPr lang="uk-UA" sz="2400" baseline="30000" dirty="0" smtClean="0"/>
              <a:t>.</a:t>
            </a:r>
            <a:endParaRPr lang="uk-UA" sz="2400" baseline="30000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63702"/>
            <a:ext cx="9144000" cy="530516"/>
          </a:xfrm>
          <a:prstGeom prst="rect">
            <a:avLst/>
          </a:prstGeom>
        </p:spPr>
      </p:pic>
      <p:pic>
        <p:nvPicPr>
          <p:cNvPr id="21" name="Місце для вмісту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789735"/>
            <a:ext cx="2339752" cy="9252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0372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4201" y="1345333"/>
            <a:ext cx="7886700" cy="64807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складники</a:t>
            </a:r>
            <a:r>
              <a:rPr lang="ru-RU" dirty="0"/>
              <a:t> кока-коли – </a:t>
            </a:r>
            <a:r>
              <a:rPr lang="ru-RU" dirty="0" err="1"/>
              <a:t>це</a:t>
            </a:r>
            <a:r>
              <a:rPr lang="ru-RU" dirty="0"/>
              <a:t> вода, </a:t>
            </a:r>
            <a:r>
              <a:rPr lang="ru-RU" dirty="0" err="1"/>
              <a:t>цукор</a:t>
            </a:r>
            <a:r>
              <a:rPr lang="ru-RU" dirty="0"/>
              <a:t> і </a:t>
            </a:r>
            <a:r>
              <a:rPr lang="ru-RU" dirty="0" err="1"/>
              <a:t>хімічні</a:t>
            </a:r>
            <a:r>
              <a:rPr lang="ru-RU" dirty="0"/>
              <a:t> добавки. </a:t>
            </a:r>
            <a:r>
              <a:rPr lang="ru-RU" dirty="0" err="1"/>
              <a:t>Скільки</a:t>
            </a:r>
            <a:r>
              <a:rPr lang="ru-RU" dirty="0"/>
              <a:t> </a:t>
            </a:r>
            <a:r>
              <a:rPr lang="ru-RU" dirty="0" err="1"/>
              <a:t>приблизно</a:t>
            </a:r>
            <a:r>
              <a:rPr lang="ru-RU" dirty="0"/>
              <a:t> </a:t>
            </a:r>
            <a:r>
              <a:rPr lang="ru-RU" dirty="0" err="1"/>
              <a:t>шматочків</a:t>
            </a:r>
            <a:r>
              <a:rPr lang="ru-RU" dirty="0"/>
              <a:t> </a:t>
            </a:r>
            <a:r>
              <a:rPr lang="ru-RU" dirty="0" err="1"/>
              <a:t>цукру</a:t>
            </a:r>
            <a:r>
              <a:rPr lang="ru-RU" dirty="0"/>
              <a:t> </a:t>
            </a:r>
            <a:r>
              <a:rPr lang="ru-RU" dirty="0" err="1"/>
              <a:t>містить</a:t>
            </a:r>
            <a:r>
              <a:rPr lang="ru-RU" dirty="0"/>
              <a:t> велика </a:t>
            </a:r>
            <a:r>
              <a:rPr lang="ru-RU" dirty="0" err="1"/>
              <a:t>пляшка</a:t>
            </a:r>
            <a:r>
              <a:rPr lang="ru-RU" dirty="0"/>
              <a:t> коли, </a:t>
            </a:r>
            <a:r>
              <a:rPr lang="ru-RU" dirty="0" err="1"/>
              <a:t>якщо</a:t>
            </a:r>
            <a:r>
              <a:rPr lang="ru-RU" dirty="0"/>
              <a:t> у </a:t>
            </a:r>
            <a:r>
              <a:rPr lang="ru-RU" dirty="0" err="1"/>
              <a:t>малій</a:t>
            </a:r>
            <a:r>
              <a:rPr lang="ru-RU" dirty="0"/>
              <a:t> – 50 г </a:t>
            </a:r>
            <a:r>
              <a:rPr lang="ru-RU" dirty="0" err="1"/>
              <a:t>цукру</a:t>
            </a:r>
            <a:r>
              <a:rPr lang="ru-RU" dirty="0"/>
              <a:t>? 1 </a:t>
            </a:r>
            <a:r>
              <a:rPr lang="ru-RU" dirty="0" err="1"/>
              <a:t>шматочок</a:t>
            </a:r>
            <a:r>
              <a:rPr lang="ru-RU" dirty="0"/>
              <a:t> </a:t>
            </a:r>
            <a:r>
              <a:rPr lang="ru-RU" dirty="0" err="1"/>
              <a:t>цукру</a:t>
            </a:r>
            <a:r>
              <a:rPr lang="ru-RU" dirty="0"/>
              <a:t> = 5 г.</a:t>
            </a:r>
          </a:p>
          <a:p>
            <a:endParaRPr lang="uk-UA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35292" y="168688"/>
            <a:ext cx="7886700" cy="1104636"/>
          </a:xfrm>
        </p:spPr>
        <p:txBody>
          <a:bodyPr>
            <a:normAutofit/>
          </a:bodyPr>
          <a:lstStyle/>
          <a:p>
            <a:r>
              <a:rPr lang="ru-RU" sz="4000" b="1" baseline="300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Завдання</a:t>
            </a:r>
            <a:r>
              <a:rPr lang="ru-RU" sz="4000" b="1" baseline="30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baseline="30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sz="4000" b="1" baseline="300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учнів</a:t>
            </a:r>
            <a:r>
              <a:rPr lang="ru-RU" sz="4000" b="1" baseline="30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baseline="30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1–2</a:t>
            </a:r>
            <a:r>
              <a:rPr lang="ru-RU" sz="4000" b="1" baseline="30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baseline="300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</a:t>
            </a:r>
            <a:r>
              <a:rPr lang="en-US" sz="4000" b="1" baseline="300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4000" b="1" baseline="30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</a:p>
        </p:txBody>
      </p:sp>
      <p:grpSp>
        <p:nvGrpSpPr>
          <p:cNvPr id="6" name="Групувати 5"/>
          <p:cNvGrpSpPr/>
          <p:nvPr/>
        </p:nvGrpSpPr>
        <p:grpSpPr>
          <a:xfrm>
            <a:off x="0" y="0"/>
            <a:ext cx="9148972" cy="3092631"/>
            <a:chOff x="0" y="0"/>
            <a:chExt cx="9148972" cy="3092631"/>
          </a:xfrm>
        </p:grpSpPr>
        <p:grpSp>
          <p:nvGrpSpPr>
            <p:cNvPr id="7" name="Групувати 6"/>
            <p:cNvGrpSpPr/>
            <p:nvPr/>
          </p:nvGrpSpPr>
          <p:grpSpPr>
            <a:xfrm>
              <a:off x="0" y="0"/>
              <a:ext cx="1259632" cy="3001516"/>
              <a:chOff x="0" y="0"/>
              <a:chExt cx="1259632" cy="3001516"/>
            </a:xfrm>
          </p:grpSpPr>
          <p:sp>
            <p:nvSpPr>
              <p:cNvPr id="10" name="Прямокутний трикутник 9"/>
              <p:cNvSpPr/>
              <p:nvPr/>
            </p:nvSpPr>
            <p:spPr>
              <a:xfrm rot="5400000">
                <a:off x="-1194978" y="1194978"/>
                <a:ext cx="3001516" cy="611560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1" name="Прямокутний трикутник 10"/>
              <p:cNvSpPr/>
              <p:nvPr/>
            </p:nvSpPr>
            <p:spPr>
              <a:xfrm rot="5400000">
                <a:off x="137170" y="-137170"/>
                <a:ext cx="985292" cy="1259632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8" name="Рівнобедрений трикутник 7"/>
            <p:cNvSpPr/>
            <p:nvPr/>
          </p:nvSpPr>
          <p:spPr>
            <a:xfrm rot="10800000">
              <a:off x="1115616" y="0"/>
              <a:ext cx="8033356" cy="223752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" name="Прямокутний трикутник 8"/>
            <p:cNvSpPr/>
            <p:nvPr/>
          </p:nvSpPr>
          <p:spPr>
            <a:xfrm rot="16200000" flipH="1">
              <a:off x="7471925" y="1420557"/>
              <a:ext cx="3092631" cy="251518"/>
            </a:xfrm>
            <a:prstGeom prst="rt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63702"/>
            <a:ext cx="9144000" cy="530516"/>
          </a:xfrm>
          <a:prstGeom prst="rect">
            <a:avLst/>
          </a:prstGeom>
        </p:spPr>
      </p:pic>
      <p:pic>
        <p:nvPicPr>
          <p:cNvPr id="21" name="Місце для вмісту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789735"/>
            <a:ext cx="2339752" cy="9252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4201" y="4232886"/>
            <a:ext cx="80011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baseline="30000" dirty="0">
                <a:solidFill>
                  <a:schemeClr val="accent6">
                    <a:lumMod val="75000"/>
                  </a:schemeClr>
                </a:solidFill>
              </a:rPr>
              <a:t>А. </a:t>
            </a:r>
            <a:r>
              <a:rPr lang="uk-UA" sz="2400" baseline="30000" dirty="0"/>
              <a:t>5</a:t>
            </a:r>
            <a:r>
              <a:rPr lang="uk-UA" sz="2400" baseline="30000" dirty="0" smtClean="0"/>
              <a:t>.</a:t>
            </a:r>
            <a:r>
              <a:rPr lang="uk-UA" sz="2400" baseline="30000" dirty="0"/>
              <a:t> 		</a:t>
            </a:r>
            <a:r>
              <a:rPr lang="uk-UA" sz="2400" b="1" baseline="30000" dirty="0" smtClean="0">
                <a:solidFill>
                  <a:schemeClr val="accent6">
                    <a:lumMod val="75000"/>
                  </a:schemeClr>
                </a:solidFill>
              </a:rPr>
              <a:t>Б</a:t>
            </a:r>
            <a:r>
              <a:rPr lang="uk-UA" sz="2400" b="1" baseline="30000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uk-UA" sz="2400" baseline="30000" dirty="0"/>
              <a:t>10</a:t>
            </a:r>
            <a:r>
              <a:rPr lang="uk-UA" sz="2400" baseline="30000" dirty="0" smtClean="0"/>
              <a:t>.</a:t>
            </a:r>
            <a:r>
              <a:rPr lang="uk-UA" sz="2400" baseline="30000" dirty="0"/>
              <a:t> 		</a:t>
            </a:r>
            <a:r>
              <a:rPr lang="uk-UA" sz="2400" b="1" baseline="30000" dirty="0">
                <a:solidFill>
                  <a:schemeClr val="accent6">
                    <a:lumMod val="75000"/>
                  </a:schemeClr>
                </a:solidFill>
              </a:rPr>
              <a:t>В. </a:t>
            </a:r>
            <a:r>
              <a:rPr lang="uk-UA" sz="2400" baseline="30000" dirty="0"/>
              <a:t>30</a:t>
            </a:r>
            <a:r>
              <a:rPr lang="uk-UA" sz="2400" baseline="30000" dirty="0" smtClean="0"/>
              <a:t>.</a:t>
            </a:r>
            <a:r>
              <a:rPr lang="uk-UA" sz="2400" baseline="30000" dirty="0"/>
              <a:t> 		</a:t>
            </a:r>
            <a:r>
              <a:rPr lang="uk-UA" sz="2400" b="1" baseline="30000" dirty="0">
                <a:solidFill>
                  <a:schemeClr val="accent6">
                    <a:lumMod val="75000"/>
                  </a:schemeClr>
                </a:solidFill>
              </a:rPr>
              <a:t>Г. </a:t>
            </a:r>
            <a:r>
              <a:rPr lang="uk-UA" sz="2400" baseline="30000" dirty="0"/>
              <a:t>40</a:t>
            </a:r>
            <a:r>
              <a:rPr lang="uk-UA" sz="2400" baseline="30000" dirty="0" smtClean="0"/>
              <a:t>.</a:t>
            </a:r>
            <a:r>
              <a:rPr lang="uk-UA" sz="2400" baseline="30000" dirty="0"/>
              <a:t> 		</a:t>
            </a:r>
            <a:r>
              <a:rPr lang="uk-UA" sz="2400" b="1" baseline="30000" dirty="0">
                <a:solidFill>
                  <a:schemeClr val="accent6">
                    <a:lumMod val="75000"/>
                  </a:schemeClr>
                </a:solidFill>
              </a:rPr>
              <a:t>Д. </a:t>
            </a:r>
            <a:r>
              <a:rPr lang="uk-UA" sz="2400" baseline="30000" dirty="0"/>
              <a:t>50</a:t>
            </a:r>
            <a:r>
              <a:rPr lang="uk-UA" sz="2400" baseline="30000" dirty="0" smtClean="0"/>
              <a:t>.</a:t>
            </a:r>
            <a:endParaRPr lang="uk-UA" sz="2400" baseline="30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820922"/>
            <a:ext cx="2154113" cy="229320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674590" y="1873991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2 л</a:t>
            </a:r>
            <a:endParaRPr lang="uk-UA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381" y="2519599"/>
            <a:ext cx="1431141" cy="143114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150943" y="25317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0,5 л</a:t>
            </a:r>
            <a:endParaRPr lang="uk-UA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670" y="2607310"/>
            <a:ext cx="2251650" cy="140728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754583" y="2299213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?</a:t>
            </a:r>
            <a:endParaRPr lang="uk-UA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99" y="3124677"/>
            <a:ext cx="1341343" cy="88459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583150" y="3010038"/>
            <a:ext cx="722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50 </a:t>
            </a:r>
            <a:r>
              <a:rPr lang="uk-UA" dirty="0" err="1" smtClean="0"/>
              <a:t>гр</a:t>
            </a:r>
            <a:endParaRPr lang="uk-UA" dirty="0"/>
          </a:p>
        </p:txBody>
      </p:sp>
      <p:sp>
        <p:nvSpPr>
          <p:cNvPr id="12" name="TextBox 11"/>
          <p:cNvSpPr txBox="1"/>
          <p:nvPr/>
        </p:nvSpPr>
        <p:spPr>
          <a:xfrm>
            <a:off x="899592" y="4763592"/>
            <a:ext cx="6042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baseline="30000" dirty="0"/>
              <a:t>УВАГА! </a:t>
            </a:r>
            <a:r>
              <a:rPr lang="ru-RU" b="1" baseline="30000" dirty="0" err="1"/>
              <a:t>Добова</a:t>
            </a:r>
            <a:r>
              <a:rPr lang="ru-RU" b="1" baseline="30000" dirty="0"/>
              <a:t> норма </a:t>
            </a:r>
            <a:r>
              <a:rPr lang="ru-RU" b="1" baseline="30000" dirty="0" err="1"/>
              <a:t>цукру</a:t>
            </a:r>
            <a:r>
              <a:rPr lang="ru-RU" b="1" baseline="30000" dirty="0"/>
              <a:t> для </a:t>
            </a:r>
            <a:r>
              <a:rPr lang="ru-RU" b="1" baseline="30000" dirty="0" err="1"/>
              <a:t>здорової</a:t>
            </a:r>
            <a:r>
              <a:rPr lang="ru-RU" b="1" baseline="30000" dirty="0"/>
              <a:t> </a:t>
            </a:r>
            <a:r>
              <a:rPr lang="ru-RU" b="1" baseline="30000" dirty="0" err="1"/>
              <a:t>дитини</a:t>
            </a:r>
            <a:r>
              <a:rPr lang="ru-RU" b="1" baseline="30000" dirty="0"/>
              <a:t> – 50–60 г. </a:t>
            </a:r>
            <a:endParaRPr lang="ru-RU" b="1" baseline="30000" dirty="0" smtClean="0"/>
          </a:p>
          <a:p>
            <a:r>
              <a:rPr lang="ru-RU" b="1" baseline="30000" dirty="0" err="1" smtClean="0"/>
              <a:t>Зловживання</a:t>
            </a:r>
            <a:r>
              <a:rPr lang="ru-RU" b="1" baseline="30000" dirty="0" smtClean="0"/>
              <a:t> </a:t>
            </a:r>
            <a:r>
              <a:rPr lang="ru-RU" b="1" baseline="30000" dirty="0" err="1"/>
              <a:t>цукром</a:t>
            </a:r>
            <a:r>
              <a:rPr lang="ru-RU" b="1" baseline="30000" dirty="0"/>
              <a:t> </a:t>
            </a:r>
            <a:r>
              <a:rPr lang="ru-RU" b="1" baseline="30000" dirty="0" err="1"/>
              <a:t>провокує</a:t>
            </a:r>
            <a:r>
              <a:rPr lang="ru-RU" b="1" baseline="30000" dirty="0"/>
              <a:t> </a:t>
            </a:r>
            <a:r>
              <a:rPr lang="ru-RU" b="1" baseline="30000" dirty="0" err="1"/>
              <a:t>ожиріння</a:t>
            </a:r>
            <a:r>
              <a:rPr lang="ru-RU" b="1" baseline="30000" dirty="0"/>
              <a:t> і </a:t>
            </a:r>
            <a:r>
              <a:rPr lang="ru-RU" b="1" baseline="30000" dirty="0" err="1"/>
              <a:t>діабет</a:t>
            </a:r>
            <a:r>
              <a:rPr lang="ru-RU" b="1" baseline="30000" dirty="0" smtClean="0"/>
              <a:t>.</a:t>
            </a:r>
            <a:endParaRPr lang="ru-RU" b="1" baseline="30000" dirty="0"/>
          </a:p>
        </p:txBody>
      </p:sp>
    </p:spTree>
    <p:extLst>
      <p:ext uri="{BB962C8B-B14F-4D97-AF65-F5344CB8AC3E}">
        <p14:creationId xmlns="" xmlns:p14="http://schemas.microsoft.com/office/powerpoint/2010/main" val="131748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3" y="1361740"/>
            <a:ext cx="1324604" cy="125372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421" y="1360224"/>
            <a:ext cx="1226022" cy="173596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265" y="3073524"/>
            <a:ext cx="4895909" cy="242659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4201" y="974742"/>
            <a:ext cx="7886700" cy="30348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400" dirty="0"/>
              <a:t>Ми щодня приносимо цей непотріб з магазину і часто відразу ж викидаємо, а тварини ковтають його або задихаються в ньому. Понад 100 тисяч тварин гине щороку, через те, що ми викидаємо…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400" b="1" dirty="0">
                <a:solidFill>
                  <a:schemeClr val="accent6">
                    <a:lumMod val="75000"/>
                  </a:schemeClr>
                </a:solidFill>
              </a:rPr>
              <a:t>А. </a:t>
            </a:r>
            <a:r>
              <a:rPr lang="uk-UA" sz="1400" dirty="0"/>
              <a:t>недопалки.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400" b="1" dirty="0">
                <a:solidFill>
                  <a:schemeClr val="accent6">
                    <a:lumMod val="75000"/>
                  </a:schemeClr>
                </a:solidFill>
              </a:rPr>
              <a:t>Б. </a:t>
            </a:r>
            <a:r>
              <a:rPr lang="uk-UA" sz="1400" dirty="0"/>
              <a:t>поліетиленові пакети.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400" b="1" dirty="0">
                <a:solidFill>
                  <a:schemeClr val="accent6">
                    <a:lumMod val="75000"/>
                  </a:schemeClr>
                </a:solidFill>
              </a:rPr>
              <a:t>В. </a:t>
            </a:r>
            <a:r>
              <a:rPr lang="uk-UA" sz="1400" dirty="0"/>
              <a:t>консервні банки.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400" b="1" dirty="0">
                <a:solidFill>
                  <a:schemeClr val="accent6">
                    <a:lumMod val="75000"/>
                  </a:schemeClr>
                </a:solidFill>
              </a:rPr>
              <a:t>Г. </a:t>
            </a:r>
            <a:r>
              <a:rPr lang="uk-UA" sz="1400" dirty="0"/>
              <a:t>жувальні гумки.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400" b="1" dirty="0">
                <a:solidFill>
                  <a:schemeClr val="accent6">
                    <a:lumMod val="75000"/>
                  </a:schemeClr>
                </a:solidFill>
              </a:rPr>
              <a:t>Д. </a:t>
            </a:r>
            <a:r>
              <a:rPr lang="uk-UA" sz="1400" dirty="0"/>
              <a:t>пластикові пляшки.</a:t>
            </a:r>
          </a:p>
          <a:p>
            <a:pPr marL="0" indent="0">
              <a:buNone/>
            </a:pPr>
            <a:endParaRPr lang="uk-UA" sz="1400" dirty="0" smtClean="0"/>
          </a:p>
          <a:p>
            <a:pPr marL="0" indent="0">
              <a:buNone/>
            </a:pPr>
            <a:endParaRPr lang="uk-UA" sz="1400" dirty="0"/>
          </a:p>
          <a:p>
            <a:pPr marL="0" indent="0">
              <a:buNone/>
            </a:pPr>
            <a:r>
              <a:rPr lang="ru-RU" sz="1400" dirty="0"/>
              <a:t>12 </a:t>
            </a:r>
            <a:r>
              <a:rPr lang="ru-RU" sz="1400" dirty="0" err="1"/>
              <a:t>квітня</a:t>
            </a:r>
            <a:r>
              <a:rPr lang="ru-RU" sz="1400" dirty="0"/>
              <a:t> </a:t>
            </a:r>
            <a:r>
              <a:rPr lang="ru-RU" sz="1400" dirty="0" err="1"/>
              <a:t>ти</a:t>
            </a:r>
            <a:r>
              <a:rPr lang="ru-RU" sz="1400" dirty="0"/>
              <a:t> </a:t>
            </a:r>
            <a:r>
              <a:rPr lang="ru-RU" sz="1400" dirty="0" err="1"/>
              <a:t>пішов</a:t>
            </a:r>
            <a:r>
              <a:rPr lang="ru-RU" sz="1400" dirty="0"/>
              <a:t> у магазин за молоком. </a:t>
            </a:r>
            <a:r>
              <a:rPr lang="ru-RU" sz="1400" dirty="0" err="1"/>
              <a:t>Уважно</a:t>
            </a:r>
            <a:r>
              <a:rPr lang="ru-RU" sz="1400" dirty="0"/>
              <a:t> </a:t>
            </a:r>
            <a:r>
              <a:rPr lang="ru-RU" sz="1400" dirty="0" err="1"/>
              <a:t>переглянь</a:t>
            </a:r>
            <a:r>
              <a:rPr lang="ru-RU" sz="1400" dirty="0"/>
              <a:t> </a:t>
            </a:r>
            <a:r>
              <a:rPr lang="ru-RU" sz="1400" dirty="0" err="1"/>
              <a:t>варіанти</a:t>
            </a:r>
            <a:r>
              <a:rPr lang="ru-RU" sz="1400" dirty="0"/>
              <a:t> </a:t>
            </a:r>
            <a:r>
              <a:rPr lang="ru-RU" sz="1400" dirty="0" err="1"/>
              <a:t>відповідей</a:t>
            </a:r>
            <a:r>
              <a:rPr lang="ru-RU" sz="1400" dirty="0"/>
              <a:t> – </a:t>
            </a:r>
            <a:r>
              <a:rPr lang="ru-RU" sz="1400" dirty="0" err="1"/>
              <a:t>це</a:t>
            </a:r>
            <a:r>
              <a:rPr lang="ru-RU" sz="1400" dirty="0"/>
              <a:t> надписи, </a:t>
            </a:r>
            <a:r>
              <a:rPr lang="ru-RU" sz="1400" dirty="0" err="1"/>
              <a:t>які</a:t>
            </a:r>
            <a:r>
              <a:rPr lang="ru-RU" sz="1400" dirty="0"/>
              <a:t> </a:t>
            </a:r>
            <a:r>
              <a:rPr lang="ru-RU" sz="1400" dirty="0" err="1"/>
              <a:t>ти</a:t>
            </a:r>
            <a:r>
              <a:rPr lang="ru-RU" sz="1400" dirty="0"/>
              <a:t> </a:t>
            </a:r>
            <a:r>
              <a:rPr lang="ru-RU" sz="1400" dirty="0" err="1"/>
              <a:t>знайшов</a:t>
            </a:r>
            <a:r>
              <a:rPr lang="ru-RU" sz="1400" dirty="0"/>
              <a:t> на </a:t>
            </a:r>
            <a:r>
              <a:rPr lang="ru-RU" sz="1400" dirty="0" err="1"/>
              <a:t>пляшках</a:t>
            </a:r>
            <a:r>
              <a:rPr lang="ru-RU" sz="1400" dirty="0"/>
              <a:t>. Яке молоко </a:t>
            </a:r>
            <a:r>
              <a:rPr lang="ru-RU" sz="1400" dirty="0" err="1"/>
              <a:t>ти</a:t>
            </a:r>
            <a:r>
              <a:rPr lang="ru-RU" sz="1400" dirty="0"/>
              <a:t> </a:t>
            </a:r>
            <a:r>
              <a:rPr lang="ru-RU" sz="1400" dirty="0" err="1"/>
              <a:t>придбаєш</a:t>
            </a:r>
            <a:r>
              <a:rPr lang="ru-RU" sz="1400" dirty="0"/>
              <a:t>?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35292" y="168688"/>
            <a:ext cx="7886700" cy="1104636"/>
          </a:xfrm>
        </p:spPr>
        <p:txBody>
          <a:bodyPr>
            <a:normAutofit/>
          </a:bodyPr>
          <a:lstStyle/>
          <a:p>
            <a:r>
              <a:rPr lang="ru-RU" sz="4000" b="1" baseline="300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Завдання</a:t>
            </a:r>
            <a:r>
              <a:rPr lang="ru-RU" sz="4000" b="1" baseline="30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baseline="30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sz="4000" b="1" baseline="300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учнів</a:t>
            </a:r>
            <a:r>
              <a:rPr lang="ru-RU" sz="4000" b="1" baseline="30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baseline="30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1–2</a:t>
            </a:r>
            <a:r>
              <a:rPr lang="ru-RU" sz="4000" b="1" baseline="30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baseline="300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</a:t>
            </a:r>
            <a:r>
              <a:rPr lang="en-US" sz="4000" b="1" baseline="300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4000" b="1" baseline="30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</a:p>
        </p:txBody>
      </p:sp>
      <p:grpSp>
        <p:nvGrpSpPr>
          <p:cNvPr id="6" name="Групувати 5"/>
          <p:cNvGrpSpPr/>
          <p:nvPr/>
        </p:nvGrpSpPr>
        <p:grpSpPr>
          <a:xfrm>
            <a:off x="0" y="0"/>
            <a:ext cx="9148972" cy="3092631"/>
            <a:chOff x="0" y="0"/>
            <a:chExt cx="9148972" cy="3092631"/>
          </a:xfrm>
        </p:grpSpPr>
        <p:grpSp>
          <p:nvGrpSpPr>
            <p:cNvPr id="7" name="Групувати 6"/>
            <p:cNvGrpSpPr/>
            <p:nvPr/>
          </p:nvGrpSpPr>
          <p:grpSpPr>
            <a:xfrm>
              <a:off x="0" y="0"/>
              <a:ext cx="1259632" cy="3001516"/>
              <a:chOff x="0" y="0"/>
              <a:chExt cx="1259632" cy="3001516"/>
            </a:xfrm>
          </p:grpSpPr>
          <p:sp>
            <p:nvSpPr>
              <p:cNvPr id="10" name="Прямокутний трикутник 9"/>
              <p:cNvSpPr/>
              <p:nvPr/>
            </p:nvSpPr>
            <p:spPr>
              <a:xfrm rot="5400000">
                <a:off x="-1194978" y="1194978"/>
                <a:ext cx="3001516" cy="611560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1" name="Прямокутний трикутник 10"/>
              <p:cNvSpPr/>
              <p:nvPr/>
            </p:nvSpPr>
            <p:spPr>
              <a:xfrm rot="5400000">
                <a:off x="137170" y="-137170"/>
                <a:ext cx="985292" cy="1259632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8" name="Рівнобедрений трикутник 7"/>
            <p:cNvSpPr/>
            <p:nvPr/>
          </p:nvSpPr>
          <p:spPr>
            <a:xfrm rot="10800000">
              <a:off x="1115616" y="0"/>
              <a:ext cx="8033356" cy="223752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" name="Прямокутний трикутник 8"/>
            <p:cNvSpPr/>
            <p:nvPr/>
          </p:nvSpPr>
          <p:spPr>
            <a:xfrm rot="16200000" flipH="1">
              <a:off x="7471925" y="1420557"/>
              <a:ext cx="3092631" cy="251518"/>
            </a:xfrm>
            <a:prstGeom prst="rt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63702"/>
            <a:ext cx="9144000" cy="530516"/>
          </a:xfrm>
          <a:prstGeom prst="rect">
            <a:avLst/>
          </a:prstGeom>
        </p:spPr>
      </p:pic>
      <p:pic>
        <p:nvPicPr>
          <p:cNvPr id="21" name="Місце для вмісту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789735"/>
            <a:ext cx="2339752" cy="9252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23728" y="4646405"/>
            <a:ext cx="4248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baseline="30000" dirty="0">
                <a:solidFill>
                  <a:schemeClr val="accent6">
                    <a:lumMod val="75000"/>
                  </a:schemeClr>
                </a:solidFill>
              </a:rPr>
              <a:t>А</a:t>
            </a:r>
            <a:r>
              <a:rPr lang="uk-UA" sz="2400" b="1" baseline="300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uk-UA" sz="2400" baseline="30000" dirty="0" smtClean="0"/>
              <a:t> </a:t>
            </a:r>
            <a:r>
              <a:rPr lang="uk-UA" sz="2400" baseline="30000" dirty="0"/>
              <a:t>	</a:t>
            </a:r>
            <a:r>
              <a:rPr lang="uk-UA" sz="2400" baseline="30000" dirty="0" smtClean="0"/>
              <a:t>  </a:t>
            </a:r>
            <a:r>
              <a:rPr lang="uk-UA" sz="2400" b="1" baseline="30000" dirty="0" smtClean="0">
                <a:solidFill>
                  <a:schemeClr val="accent6">
                    <a:lumMod val="75000"/>
                  </a:schemeClr>
                </a:solidFill>
              </a:rPr>
              <a:t>Б.</a:t>
            </a:r>
            <a:r>
              <a:rPr lang="uk-UA" sz="2400" baseline="30000" dirty="0" smtClean="0"/>
              <a:t>	   </a:t>
            </a:r>
            <a:r>
              <a:rPr lang="uk-UA" sz="2400" b="1" baseline="30000" dirty="0" smtClean="0">
                <a:solidFill>
                  <a:schemeClr val="accent6">
                    <a:lumMod val="75000"/>
                  </a:schemeClr>
                </a:solidFill>
              </a:rPr>
              <a:t>В.</a:t>
            </a:r>
            <a:r>
              <a:rPr lang="uk-UA" sz="2400" baseline="30000" dirty="0"/>
              <a:t>	</a:t>
            </a:r>
            <a:r>
              <a:rPr lang="uk-UA" sz="2400" baseline="30000" dirty="0" smtClean="0"/>
              <a:t>  </a:t>
            </a:r>
            <a:r>
              <a:rPr lang="uk-UA" sz="2400" b="1" baseline="30000" dirty="0" smtClean="0">
                <a:solidFill>
                  <a:schemeClr val="accent6">
                    <a:lumMod val="75000"/>
                  </a:schemeClr>
                </a:solidFill>
              </a:rPr>
              <a:t>Г.</a:t>
            </a:r>
            <a:r>
              <a:rPr lang="uk-UA" sz="2400" baseline="30000" dirty="0" smtClean="0"/>
              <a:t> </a:t>
            </a:r>
            <a:endParaRPr lang="uk-UA" sz="2400" baseline="30000" dirty="0"/>
          </a:p>
        </p:txBody>
      </p:sp>
      <p:sp>
        <p:nvSpPr>
          <p:cNvPr id="29" name="Округлений прямокутник 28"/>
          <p:cNvSpPr/>
          <p:nvPr/>
        </p:nvSpPr>
        <p:spPr>
          <a:xfrm>
            <a:off x="750242" y="3027805"/>
            <a:ext cx="7810659" cy="4571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99" y="1568320"/>
            <a:ext cx="1358255" cy="119526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591" y="1501135"/>
            <a:ext cx="970907" cy="64942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44" y="2216543"/>
            <a:ext cx="1086881" cy="7676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7750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4679" y="459635"/>
            <a:ext cx="8789849" cy="1102519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0"/>
              </a:spcBef>
            </a:pPr>
            <a:r>
              <a:rPr lang="uk-UA" sz="32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itchFamily="34" charset="-128"/>
                <a:cs typeface="Calibri" pitchFamily="34" charset="0"/>
              </a:rPr>
              <a:t>Репозитарій</a:t>
            </a:r>
            <a:r>
              <a:rPr lang="uk-UA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itchFamily="34" charset="-128"/>
                <a:cs typeface="Calibri" pitchFamily="34" charset="0"/>
              </a:rPr>
              <a:t> інформаційно-освітніх ресурсів  </a:t>
            </a:r>
            <a:r>
              <a:rPr lang="uk-UA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itchFamily="34" charset="-128"/>
                <a:cs typeface="Calibri" pitchFamily="34" charset="0"/>
              </a:rPr>
              <a:t>„КОЛОСКА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itchFamily="34" charset="-128"/>
                <a:cs typeface="Calibri" pitchFamily="34" charset="0"/>
              </a:rPr>
              <a:t>”</a:t>
            </a:r>
            <a:endParaRPr lang="uk-UA" sz="3200" dirty="0">
              <a:solidFill>
                <a:srgbClr val="7DBD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itchFamily="34" charset="-128"/>
              <a:cs typeface="Calibri" pitchFamily="34" charset="0"/>
            </a:endParaRPr>
          </a:p>
        </p:txBody>
      </p:sp>
      <p:pic>
        <p:nvPicPr>
          <p:cNvPr id="3" name="Picture 4" descr="C:\Documents and Settings\Admin\Рабочий стол\Презентація\Koloso4ok_Logo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71" y="3289030"/>
            <a:ext cx="3298438" cy="13467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7" y="1602400"/>
            <a:ext cx="3488593" cy="9541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916" y="3594366"/>
            <a:ext cx="1277703" cy="11499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55" y="2648831"/>
            <a:ext cx="3362095" cy="7547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434" y="1815783"/>
            <a:ext cx="1836779" cy="1618662"/>
          </a:xfrm>
          <a:prstGeom prst="rect">
            <a:avLst/>
          </a:prstGeom>
        </p:spPr>
      </p:pic>
      <p:sp>
        <p:nvSpPr>
          <p:cNvPr id="6" name="AutoShape 6" descr="data:image/jpeg;base64,/9j/4AAQSkZJRgABAQAAAQABAAD/2wCEAAkGBxQQEBUUEBQUFBQUFRcWFRQVFhQUFBUXFxQWGBcUFRUYHCggGB0lHBUUIzEhJSkrLi4uGB8zODMsNygtLisBCgoKDg0OGxAQGiwmICQsLSwsLDAsLC80LiwsLCwsLCwsLS0sLCwsLCwsNCwsLCwsLCwsLCwsNCwsLCwsLCwsLP/AABEIALIBGwMBIgACEQEDEQH/xAAcAAEAAgMBAQEAAAAAAAAAAAAAAQYEBQcCAwj/xABAEAABAwIEAwYDBQYEBwEAAAABAAIRAwQFEiExBkFREyJhcYGRBzKhI0KxwfAUM1JygtEkYpKiQ1Oys8LS4RX/xAAaAQEAAwEBAQAAAAAAAAAAAAAAAQIDBAUG/8QALhEAAgIBAwICCgMBAQAAAAAAAAECAxEEITESQVHwBRMiYXGBkaHR4TJSwTMV/9oADAMBAAIRAxEAPwDtwSUUKxU9IoRQSekUIgPSLypUAlFCISSoCIgJREQBERAEREAREQBERAEREARFCAlFCICUUIgJRQiAKs8V8UfsT6bGU+0e/V0nKGt67ak66eCsyoHxGpDt6B5lpB8g4f3KpY2oSa7IhvBYuHOIGX2cCm5mTLOaCDmB29lm1MHouJJpMJO+iq3w5dNS40jRn0c8fgrwVGmtlKHVkhboIiLUkQohelCAIiIAiIgJREUAIiISERSgIUoiAIiIAiIgCIiAhFKICEUohBCIiAIi1N5jzLeoGXP2Ydqypux3gebXeER49IlJJZYNnV2WixXGXMY2pSaXNbUiruS1oBkwOXjyW1tcQpVx9lVpv/lc130BWixjPZ06z6NM1i9pilI1J3MbkASYGp25pJKUGk8e8r3LJb1m1GhzCC1wBBHMHZUf4hH/ABFEdGOP+4KaHHdpZWbHVnEB1a4p06bWHMGsrPgFkDIAzLoVRsX46F/ch1NmVghjCXalsyXEECJ6Qsbp9NMm+6Im+x0D4ds71c/yD3Lz+YV0VM+GpllczP2jP+23T8Vc1XSf8kWitiFKhSuokKCFKlQCEUqEJCIiAIpRAEREAREQBERAEREAREQBERAERRKAlFh3eJ0qQ77wPDc/TZV+946oM+Qhx5S4a6wYDZnVZWX1w/kyrklyy2Iub33H1Q/ug2eUNJPqDP5Ku3/Fl290OqOH8pLPbKQFyS9JVLjLM5XxR2pa7HMHp3lI06o0Ox5g9R9Fymjimk1qlad9HZo8y8n9EbLSXt84z33Acpc7x6R+Cj/0Itboq9QvA2+PcJ1bR2dtVmQbOc5oPo4a9NIVbdjl/Sq/YXLjH33EvEcmjMY9h+awageNjE9AB9d1m4dTzsPaEyD3Y3f1EbCOviuZ2xj7UNjP1qfCNde8P1bl5qvAc57y95ktBc8/Qa+SxrqtTtH608jmy2WkOnxzQunYdw5cVmfZ0yG7hzjln+p2rvTRVbFvhXilepmf2JzPgN7TM1oI+Y6aR13XZUp2L2k8eex1V9Ulh7HSvg/L7J1YggVapLQd8rWtbJ9Q5XpaTgzh8YdZ07cOzlol7tYLjvlHIdB4LeLqqh0QUSyWDypUKVoQFKhEJJREQBERAEREAREQBERAEREAREQBFj3V4ymO8R5c1XL/AIyptMU4cfCXfhouW/W007Se/gVlNR5ZalhXuLUaM9pUaCNxuR4kDYeJVCvsbuq4OXM1p8cunuq1is0xmrh0DYmMvhtp7rz5el03iuP1/C/Jk7vBHQMU48p0xFNpe4jTXQfzEfgJ9FU8S4uuKw1eKbejNJHiTstfhVMPGd3PYcgFuWMEbLgv19s3hv5GUpyfcqd/iAdrUJdpsZP05nzW0srYNaC4AkjbkPBajjfBSKZrW4h1Mhz6Y2e0GSQOThv4iVs8LvBVDHToQFScU61NP9FMbZMp7+rRHgIWlu4pknZoO51jbmVdcbwjs2NLZ11M+Kq13Qa8OaR8wLSfzHiN/RQ65VSxPuRkrFe+L3T7T+KmmS75tV86NGNDuDHtM7r70xyG67JJLZGDbPTaWdwGscwJk9AI1krr3BXBTLcCtcNzViO6w/LSHl/F16bDqdT8NOFpi6rDQa0QfvH/AJpHT+H36FdMXoaPT7dcvl+TuoqwupkQphEXonSERQgIUqFKkgKVClQSEREAREQBERAEREARFi3mIU6P7x4Hhz9lWUlFZbBlLy+oGiSQB1OipuKcdtGlBuY/xHkqxf4rcXBkucR/lBIA6SAvOv8ASlUNobv7GUrkuNzoN9xLRpaTmPQa+yrl9x0XS2gz+onT06qkVr0M0MydIM6meY81vsLtxTE7uO5j6BeXdrtRYucL3bfv7mTsk/cYWJ3tV4LqhfrqZkBYeFXDa1TaGs3HjyBVugFqpdxbC0uzl0p19QOTajRq0dAWwfRy4q4xlld+fz9jPG+Sy9oXHReq1EPYWvAc1wIc0iQQdCCOi+eEuDngHYkD3KsuNYOKVPM0zrB9UjRbOMpx4jyWSb3Oe2o7B5pGYGrSdy07eo1Hp4qxYRS7Z4aNyq/xGMuWoPuOg/yvIH45D6LJwfEzScHN3Bkf2VsKXTOXHf8A0p3NtjFoaTsrv1KpljR7Bz6Y2Y85R0Y7vNA8ADl/pVrxjFDcvzkQTA0VA4qxb9kvacjM11IZwN9HGCPcrpqpU5zhVxyvl5ZdRzwdFxTiFtSgxvMNAPpoqtSrZ6oA6r4Ydc0rofZPJIGrcriW89YGim7tHNllMEFwh1V3ysDp0aB3n1CAYaBpudIW7qsskvWdivQzStqlzjlAJJJ5cyTKvXAvBrrlwq1/3IPl2pH3W9GA7nn/ANOx4M4CBAfcNLaehDDpUqdDUj5W7d0fXc9MpsDQA0AACABoABsAF6FGky+qfHgXqo36pBjA0AAAAaADQADYAL0iL0jrCIiAKFKIDyiIpIJUqFIUEhERAEREARQStJi3FFGgDrndMZWxE+LtvaT4Kk7IwWZPAzg3crVYrxDRtwczpI+62Pqdh+KomJcV164MHI3kB3RHjzd6+yr7XF7hOpOgBJj0C8m/0quKl83+DCV3aJZ8U4yq1pFHuN6j/wBtz6Qq7d13O+d5J5DYecfmtvaW1NvzDMec7egX2xHDaVVhGUNJGjmgBw9t/Irx7L52SzZIyll8s1WDUA/vO1aDoOpG5KsNG5LTA26KrYE4sYabz3qZLSeuu/qCD6qxWdOdlW3ENkF4IxeJ8MbcsDgAKrDmY7YyPunq07a+fJYOFX2drT1Gx0PkVZLy3LNHaSJVQe0Uq72jZx7Rv9R73+6T/UFWLk04S5QeS6WdkalJzm/d3Vc4itO0pED5mw5v8zdR77HwJWywzGHU2FrTo7cLDqvmT4IuhODhnPcM1WG3ugc3YgEKy33ETqtMNcRA6c/Ncawnis29aoyo0vpdo/KRu0F5gDqFf8JvmXDA+m0kHm5zWfQmfYL0LdLbVlJ4TLOLRgcc14sap5ugDrJIhVbh/i8NaG3LHaffbrPmFseJMSFaplc5uSmSAGnukjQukjXmPdYLcHqPiGBsjTOC0nxDQC4jxAhdNFcI19ElnuV60ti54LjFCvqwhoG5d83ozf3hVTGrJ13eVeyEtaQ11SoQKdOGiQ98RvPdGvQFbbhrDewJNM1K1w/u9mxpaxjYgZnGQSZcYGsHUDULoGB8Dvfldd5KYaSW06TQ0jNqe990nnEc9NStaNPJTfQtvP1LKLkc/wAJ4Wc49laMzPJ71d7AHba5GxLRvuR6rq3CvBVO1AfWPa1RzdqG7be3RWSxsKdBuWkwMb0A38SeZ81kr0a6Ix3e7N4wSCIi2LhERAEREAREQHlERSQSgRFBJKItZieOUqAJe4SOQ/BUnZGCzJ4QNmtDjXFNG2B1zuG4aRA83e6puO8YVLju0gabJiZ1PnyP4KvXAzQXnMZ56x5TtsvJ1HpRLav6+fPuM3YuxucY4rr3Rho7OmdhO46xufX2WnAl+xc73/8AgWNdXYaNN/1otpYNDGz947leVZOy32psybzyfOpYVcpIaD4SJ+q0+EXX+Jc10hzBBadx1/AK4Ua2mqr+O2wbXpVwNZ7N56tcO7PWHZR/UVnTOOenx4+JXGDdYeczpK3lzaFtMOOzlXcHrDNqrnjeI0zQaxjgTpt4bq0KITrnOTxjj4k7HO8Q+yuT0qNkdMzND9C32K3+CYm2m5rnDMByVW45rZLY1W/NSc1zfeCPUEj1WNw1jjblktDp5w0mD0MBXhTOVcbY9tvpwQltk6BieI9sS86cg1c0+I1++3q21SnMs7TNoSMrsmjv9P0Vmu7+nQAdVJE/KCHS4+A5qr1sVNV7nPA72jQdTHSOa2ohONjtmst/6TnG7N1wrjjLwdwHMIzAlrY9XESvvxXfGiwUmQHVGmSCHFrduWknWPIrS8MWXZVXVnMDaeUsc14LS7MJhjfmkbyBzCyLjD6NWpnBrGT3mlwII0ygOABGniI6GV0qhOeYLYhy8Cq0sNNV2SlTNR3QAafzOOjR4kgK0W7KVrbGiXZ6jtXGiR3TJ0FQkN0zbyT0W+wrha4rjLTYKdLxjY+gE+LQCrfgvw9o0odWJqO9Y9zr7Quxaec8ZEa5M5vg2CvquH7NbBh/i71RwHQVKmrfNrW+avGFfD5ztbp8A6ljdyf80aE+Jkq/21s2m3KxoaByAhfVdcNPGPO5tGqKMHDMIo2wiixrfHmfVZyItzUIiIAiIgCIiAIihASihSgPClQpUkBSSoXPviFxYWTb0D3tnuHLqwfn7dVjdaqo9TIbwjM4o41ayaducztsw/8AE/mqHd3jqsl7vTotbaPBGZ+on/Uf7Lc2lYOHyiOkL5rU2Tsl1Tf6MZNvkw/2gAQse4vRCnH7bIw1GaRq4DaOqw8EAe0Pdrm1HgFSNcenrM8msxG8LXNJBjM3WCBurdYV8xHkFj4nYCtRc0jQiFqMEvTEO+dhyvHiOfkd/VayxZVsuAjrdjgGajmMzEjTwn2VRxWlnY5vXSeh5H0MeyzLfiyqKWQEbRPOP0Vq61z3HOcdAJlUuVTcPUrdcks0+EYoKmxGZpLXDmHNMELdi5Malc94Qqt/bKvaCnlqlzm9pIE5iQA5sFpMjmNVYOJQWRlHZsmDlrdpmP8ACMrj9Cum7Rw68EySR8OLb8V4otgtmX+Y2Hvr6LzwJZCk+qC5zRlDpBgAgGM2ka6foLXW1m57hoWjkxurzvv022Gvkrbg3CtxcwxrYZ0gZAY3dyJ8XEuXTGpuHq48FFl7Iwb22bUdmrXBrP1ADBDGidmvfvoNQ1pMrfcPcNVa8dlTytG73CJ15k6+hJ8ldOHuAqNvDqv2j/p78/SArgxgAgAADYDQD0XdXpIr+RrGn+xULHgKk3Wq7MeYaAB+vRb+zwKhSjJTbpzIk/VbJF1KKXBuopcEQpRFJIREQBERAEREAREQBERAFCIgCIiEHgKV5lSFYGn4vxsWVq+rpm+WmDzeQY9oJ9F+f8RvHQ57jLjJMrpXxjuCTRpzoJdHV3L6ArkeMVe6R4QvK1L67lHsjKb3NpQue6wf5Qt/hlcEgctFSMNuM1Jh6CD5jRb2xu4IK4dRTuZy2Zb8Xt+zOV2oInXmCqphp7I9nyYco/l+79IW6v8AGu2a2d2iPP8AUKpX16GXWUujO0RyAcCefiCPZZ105lKEeOSMNlyF13RqqrxEDScbiloWkCoD8rmkwCfET+K2VBrzu3TryWi4oq58tvTlziSXtaJPlAWumrbs93f4EQi08steHVRkzv7I6T+8IjSZ1CruK42+5+zpNIaeQ7znDmdNm+K+ltVAt2UKrGVXNIOjgWAtghrnt0J7rZAnUKy4Rw/dYie4xtKkDsxgpUh4xu4+LpPQLpro32ROW9kVbC6L6bpaBmcMogZnAHfKT3QfGHaeaseEcKV7t4idNCdSQPEnut8hHkul4FwDQoAGr9q7nyb68z+HgrbRpBgDWgNA2AEAei7IaXvIvGn+xVeHeBaFsJf9o+NZ28vHy0HgrWxgaIAAA2A0C9IupJJYRuklsgiIpJCIiAIiIAiIgCIiAIiIAiIgChSoQBF5e6PePdShAUqEUg+QK9Ar5gr0CrA5l8WLcucHx3WNb7uz/wBiuP4k6RK/RHHFg19nVLgT3muPWBDYH1PmV+dsQBEyvOuhi3PiY2cmnsrvsXFrpyOMz0PVWO0dmAyOBHgVVrinK++C1H0qoAE5o+6HRHOFe2pTWe5baSLdVrtotzVHAAdDJ8AqXiF8atbtADoRlHPQyrPfYlSuXfbirUaAA2mwspszCSXOc1uu4EAaDqt/wnwbdXha6hRZb0gQS5w7pifmLpdV576eAVaKlDdLLIjhcIy7bEKrbbWoaY6vbmgkctQS6I7onqvnwnwO+5LuypuNM/8AEq9wO1HzwdeenloF0mx+G1EOpvr1q1V9MkwSG0ySNRkj5fARKu9Ck1jQ1oDQNgAAB5AK9OkUF7T+XnclV+JUME+HlvRIdWAqP6AZGDwgalXGlSDAGtAAGwAgDyC9IulJLZGiSRKIikkIiIAiIgCIiAIiIAiIgCIiAIiIAiIgChEQEIiKSAihEBitcvoCsNj4X3Y9aNEGo43vWUbCs55AluUTzcSIA8V+ccRaS4r9DcccN/8A6VuKWYNLXh7SdRIn9e6qGFfCnvA3VUED7rBBPgXcua4765ymmkVlHJynCsBq3Doo03PPRomPN3JXrB/hBcVB/iHspA7tBzE+YGh9Sux4ZhlK2YGUKbWNAiGgCfM81mgrSNOOSFBIp3D3w1srQhxZ2zxzqwW+jNveVcmNAEAQBoANAElelqaEgr0F8wvQUA9KV5UoSSihSoAREQEooRASihEBKKEQEooRASihEBKKEQBEUICVCIpICgohQEIoRSDV0/zXph3Uot2VPs1fQKEWTJJXpEUA9t3XpEQkh3JS1EUAkKQiISSiIoBKlEUAKERAEREAREQBERAEREAUIikBERCAoREBCKEUglu6O3UInck//9k="/>
          <p:cNvSpPr>
            <a:spLocks noChangeAspect="1" noChangeArrowheads="1"/>
          </p:cNvSpPr>
          <p:nvPr/>
        </p:nvSpPr>
        <p:spPr bwMode="auto">
          <a:xfrm>
            <a:off x="155575" y="1412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4" name="Picture 2" descr="http://irinazaytseva.ru/Pic/granat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192" y="2425452"/>
            <a:ext cx="2521272" cy="17438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63702"/>
            <a:ext cx="9144000" cy="530516"/>
          </a:xfrm>
          <a:prstGeom prst="rect">
            <a:avLst/>
          </a:prstGeom>
        </p:spPr>
      </p:pic>
      <p:pic>
        <p:nvPicPr>
          <p:cNvPr id="16" name="Місце для вмісту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789735"/>
            <a:ext cx="2339752" cy="925265"/>
          </a:xfrm>
          <a:prstGeom prst="rect">
            <a:avLst/>
          </a:prstGeom>
        </p:spPr>
      </p:pic>
      <p:grpSp>
        <p:nvGrpSpPr>
          <p:cNvPr id="17" name="Групувати 16"/>
          <p:cNvGrpSpPr/>
          <p:nvPr/>
        </p:nvGrpSpPr>
        <p:grpSpPr>
          <a:xfrm>
            <a:off x="0" y="0"/>
            <a:ext cx="9148972" cy="3092631"/>
            <a:chOff x="0" y="0"/>
            <a:chExt cx="9148972" cy="3092631"/>
          </a:xfrm>
        </p:grpSpPr>
        <p:grpSp>
          <p:nvGrpSpPr>
            <p:cNvPr id="19" name="Групувати 18"/>
            <p:cNvGrpSpPr/>
            <p:nvPr/>
          </p:nvGrpSpPr>
          <p:grpSpPr>
            <a:xfrm>
              <a:off x="0" y="0"/>
              <a:ext cx="1259632" cy="3001516"/>
              <a:chOff x="0" y="0"/>
              <a:chExt cx="1259632" cy="3001516"/>
            </a:xfrm>
          </p:grpSpPr>
          <p:sp>
            <p:nvSpPr>
              <p:cNvPr id="22" name="Прямокутний трикутник 21"/>
              <p:cNvSpPr/>
              <p:nvPr/>
            </p:nvSpPr>
            <p:spPr>
              <a:xfrm rot="5400000">
                <a:off x="-1194978" y="1194978"/>
                <a:ext cx="3001516" cy="611560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3" name="Прямокутний трикутник 22"/>
              <p:cNvSpPr/>
              <p:nvPr/>
            </p:nvSpPr>
            <p:spPr>
              <a:xfrm rot="5400000">
                <a:off x="137170" y="-137170"/>
                <a:ext cx="985292" cy="1259632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20" name="Рівнобедрений трикутник 19"/>
            <p:cNvSpPr/>
            <p:nvPr/>
          </p:nvSpPr>
          <p:spPr>
            <a:xfrm rot="10800000">
              <a:off x="1115616" y="0"/>
              <a:ext cx="8033356" cy="223752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1" name="Прямокутний трикутник 20"/>
            <p:cNvSpPr/>
            <p:nvPr/>
          </p:nvSpPr>
          <p:spPr>
            <a:xfrm rot="16200000" flipH="1">
              <a:off x="7471925" y="1420557"/>
              <a:ext cx="3092631" cy="251518"/>
            </a:xfrm>
            <a:prstGeom prst="rt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11" name="AutoShap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974826"/>
            <a:ext cx="3779912" cy="427437"/>
          </a:xfrm>
          <a:custGeom>
            <a:avLst/>
            <a:gdLst>
              <a:gd name="T0" fmla="*/ 0 w 7670800"/>
              <a:gd name="T1" fmla="*/ 0 h 311150"/>
              <a:gd name="T2" fmla="*/ 7670800 w 7670800"/>
              <a:gd name="T3" fmla="*/ 0 h 311150"/>
              <a:gd name="T4" fmla="*/ 7670800 w 7670800"/>
              <a:gd name="T5" fmla="*/ 311150 h 311150"/>
              <a:gd name="T6" fmla="*/ 0 w 7670800"/>
              <a:gd name="T7" fmla="*/ 311150 h 311150"/>
              <a:gd name="T8" fmla="*/ 0 w 7670800"/>
              <a:gd name="T9" fmla="*/ 0 h 3111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70800"/>
              <a:gd name="T16" fmla="*/ 0 h 311150"/>
              <a:gd name="T17" fmla="*/ 7670800 w 7670800"/>
              <a:gd name="T18" fmla="*/ 311150 h 3111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70800" h="311150">
                <a:moveTo>
                  <a:pt x="0" y="0"/>
                </a:moveTo>
                <a:lnTo>
                  <a:pt x="7670800" y="0"/>
                </a:lnTo>
                <a:lnTo>
                  <a:pt x="7670800" y="311150"/>
                </a:lnTo>
                <a:lnTo>
                  <a:pt x="0" y="31115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>
                <a:solidFill>
                  <a:srgbClr val="7DBD3F"/>
                </a:solidFill>
                <a:latin typeface="Calibri" pitchFamily="32" charset="0"/>
              </a:rPr>
              <a:t>КОЛОСОК – ЦЕ ПРИРОДОЗНАВСТВО ДЛЯ ВСІХ! </a:t>
            </a:r>
            <a:endParaRPr lang="uk-UA" sz="1400" dirty="0">
              <a:solidFill>
                <a:srgbClr val="7DBD3F"/>
              </a:solidFill>
              <a:latin typeface="Calibri" pitchFamily="3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348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Объект 2" hidden="1"/>
          <p:cNvGraphicFramePr>
            <a:graphicFrameLocks/>
          </p:cNvGraphicFramePr>
          <p:nvPr>
            <p:custDataLst>
              <p:tags r:id="rId2"/>
            </p:custDataLst>
            <p:extLst/>
          </p:nvPr>
        </p:nvGraphicFramePr>
        <p:xfrm>
          <a:off x="0" y="285754"/>
          <a:ext cx="158750" cy="119063"/>
        </p:xfrm>
        <a:graphic>
          <a:graphicData uri="http://schemas.openxmlformats.org/presentationml/2006/ole">
            <p:oleObj spid="_x0000_s2067" name="think-cell Slide" r:id="rId7" imgW="360" imgH="360" progId="">
              <p:embed/>
            </p:oleObj>
          </a:graphicData>
        </a:graphic>
      </p:graphicFrame>
      <p:sp>
        <p:nvSpPr>
          <p:cNvPr id="4102" name="Заголовок 1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683568" y="655970"/>
            <a:ext cx="7738917" cy="107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42900" indent="-342900" algn="ctr"/>
            <a:r>
              <a:rPr lang="uk-UA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dobe Gothic Std B" pitchFamily="34" charset="-128"/>
                <a:cs typeface="Calibri" pitchFamily="34" charset="0"/>
              </a:rPr>
              <a:t>Репозитарій інформаційно-освітніх ресурсів  </a:t>
            </a:r>
            <a:r>
              <a:rPr lang="uk-UA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dobe Gothic Std B" pitchFamily="34" charset="-128"/>
                <a:cs typeface="Calibri" pitchFamily="34" charset="0"/>
              </a:rPr>
              <a:t>„КОЛОСКА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dobe Gothic Std B" pitchFamily="34" charset="-128"/>
                <a:cs typeface="Calibri" pitchFamily="34" charset="0"/>
              </a:rPr>
              <a:t>”</a:t>
            </a:r>
            <a:endParaRPr lang="uk-UA" sz="3200" dirty="0">
              <a:solidFill>
                <a:srgbClr val="7DBD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dobe Gothic Std B" pitchFamily="34" charset="-128"/>
              <a:cs typeface="Calibri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8EB460-0094-4C05-9CE8-892969B16A2E}" type="slidenum">
              <a:rPr lang="uk-UA" smtClean="0"/>
              <a:pPr>
                <a:defRPr/>
              </a:pPr>
              <a:t>36</a:t>
            </a:fld>
            <a:endParaRPr lang="uk-UA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79512" y="1921397"/>
            <a:ext cx="56886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5938" indent="-342900">
              <a:buClr>
                <a:schemeClr val="accent4">
                  <a:lumMod val="65000"/>
                  <a:lumOff val="35000"/>
                </a:schemeClr>
              </a:buClr>
              <a:buFont typeface="Wingdings" pitchFamily="2" charset="2"/>
              <a:buChar char="§"/>
              <a:tabLst>
                <a:tab pos="806450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  <a:tab pos="9790113" algn="l"/>
              </a:tabLst>
              <a:defRPr/>
            </a:pP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Науково-популярний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природничий журнал для д</a:t>
            </a:r>
            <a:r>
              <a:rPr lang="uk-UA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тей 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ru-RU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КОЛОСОК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solidFill>
                  <a:srgbClr val="7DBD3F"/>
                </a:solidFill>
                <a:latin typeface="Times New Roman" pitchFamily="18" charset="0"/>
                <a:cs typeface="Times New Roman" pitchFamily="18" charset="0"/>
              </a:rPr>
              <a:t>(5000)</a:t>
            </a:r>
            <a:endParaRPr lang="ru-RU" sz="2000" dirty="0">
              <a:solidFill>
                <a:srgbClr val="7DBD3F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5938" indent="-342900">
              <a:buClr>
                <a:schemeClr val="accent4">
                  <a:lumMod val="65000"/>
                  <a:lumOff val="35000"/>
                </a:schemeClr>
              </a:buClr>
              <a:buFont typeface="Wingdings" pitchFamily="2" charset="2"/>
              <a:buChar char="§"/>
              <a:tabLst>
                <a:tab pos="806450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  <a:tab pos="9790113" algn="l"/>
              </a:tabLst>
              <a:defRPr/>
            </a:pPr>
            <a:r>
              <a:rPr lang="uk-UA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Науково-популярна природнича газета для розумників та розумниць </a:t>
            </a:r>
            <a:r>
              <a:rPr lang="uk-UA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„КОЛОСОЧОК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sz="2000" dirty="0">
                <a:solidFill>
                  <a:srgbClr val="7DBD3F"/>
                </a:solidFill>
                <a:latin typeface="Times New Roman" pitchFamily="18" charset="0"/>
                <a:ea typeface="Adobe Gothic Std B" pitchFamily="34" charset="-128"/>
                <a:cs typeface="Times New Roman" pitchFamily="18" charset="0"/>
              </a:rPr>
              <a:t>  (8 000) </a:t>
            </a:r>
            <a:endParaRPr lang="uk-UA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5938" indent="-342900">
              <a:buClr>
                <a:schemeClr val="accent4">
                  <a:lumMod val="65000"/>
                  <a:lumOff val="35000"/>
                </a:schemeClr>
              </a:buClr>
              <a:buFont typeface="Wingdings" pitchFamily="2" charset="2"/>
              <a:buChar char="§"/>
              <a:tabLst>
                <a:tab pos="806450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  <a:tab pos="9790113" algn="l"/>
              </a:tabLst>
              <a:defRPr/>
            </a:pPr>
            <a:r>
              <a:rPr lang="uk-UA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Серія книг науково-популярної природничої тематики </a:t>
            </a:r>
            <a:r>
              <a:rPr lang="uk-UA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„БІБЛІОТЕЧКА КОЛОСКА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73038">
              <a:buClr>
                <a:schemeClr val="accent4">
                  <a:lumMod val="65000"/>
                  <a:lumOff val="35000"/>
                </a:schemeClr>
              </a:buClr>
              <a:tabLst>
                <a:tab pos="806450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  <a:tab pos="9790113" algn="l"/>
              </a:tabLst>
              <a:defRPr/>
            </a:pPr>
            <a:r>
              <a:rPr lang="uk-UA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(10 000)</a:t>
            </a:r>
            <a:endParaRPr lang="ru-RU" sz="2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http://atotarho12.narod.ru/clipart/l/lebe/lebed1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340954"/>
            <a:ext cx="3776532" cy="24607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63702"/>
            <a:ext cx="9144000" cy="530516"/>
          </a:xfrm>
          <a:prstGeom prst="rect">
            <a:avLst/>
          </a:prstGeom>
        </p:spPr>
      </p:pic>
      <p:pic>
        <p:nvPicPr>
          <p:cNvPr id="12" name="Місце для вмісту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789735"/>
            <a:ext cx="2339752" cy="925265"/>
          </a:xfrm>
          <a:prstGeom prst="rect">
            <a:avLst/>
          </a:prstGeom>
        </p:spPr>
      </p:pic>
      <p:grpSp>
        <p:nvGrpSpPr>
          <p:cNvPr id="15" name="Групувати 14"/>
          <p:cNvGrpSpPr/>
          <p:nvPr/>
        </p:nvGrpSpPr>
        <p:grpSpPr>
          <a:xfrm>
            <a:off x="0" y="0"/>
            <a:ext cx="9148972" cy="3092631"/>
            <a:chOff x="0" y="0"/>
            <a:chExt cx="9148972" cy="3092631"/>
          </a:xfrm>
        </p:grpSpPr>
        <p:grpSp>
          <p:nvGrpSpPr>
            <p:cNvPr id="17" name="Групувати 16"/>
            <p:cNvGrpSpPr/>
            <p:nvPr/>
          </p:nvGrpSpPr>
          <p:grpSpPr>
            <a:xfrm>
              <a:off x="0" y="0"/>
              <a:ext cx="1259632" cy="3001516"/>
              <a:chOff x="0" y="0"/>
              <a:chExt cx="1259632" cy="3001516"/>
            </a:xfrm>
          </p:grpSpPr>
          <p:sp>
            <p:nvSpPr>
              <p:cNvPr id="20" name="Прямокутний трикутник 19"/>
              <p:cNvSpPr/>
              <p:nvPr/>
            </p:nvSpPr>
            <p:spPr>
              <a:xfrm rot="5400000">
                <a:off x="-1194978" y="1194978"/>
                <a:ext cx="3001516" cy="611560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1" name="Прямокутний трикутник 20"/>
              <p:cNvSpPr/>
              <p:nvPr/>
            </p:nvSpPr>
            <p:spPr>
              <a:xfrm rot="5400000">
                <a:off x="137170" y="-137170"/>
                <a:ext cx="985292" cy="1259632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8" name="Рівнобедрений трикутник 17"/>
            <p:cNvSpPr/>
            <p:nvPr/>
          </p:nvSpPr>
          <p:spPr>
            <a:xfrm rot="10800000">
              <a:off x="1115616" y="0"/>
              <a:ext cx="8033356" cy="223752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9" name="Прямокутний трикутник 18"/>
            <p:cNvSpPr/>
            <p:nvPr/>
          </p:nvSpPr>
          <p:spPr>
            <a:xfrm rot="16200000" flipH="1">
              <a:off x="7471925" y="1420557"/>
              <a:ext cx="3092631" cy="251518"/>
            </a:xfrm>
            <a:prstGeom prst="rt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10" name="AutoShap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4974826"/>
            <a:ext cx="6156176" cy="427437"/>
          </a:xfrm>
          <a:custGeom>
            <a:avLst/>
            <a:gdLst>
              <a:gd name="T0" fmla="*/ 0 w 7670800"/>
              <a:gd name="T1" fmla="*/ 0 h 311150"/>
              <a:gd name="T2" fmla="*/ 7670800 w 7670800"/>
              <a:gd name="T3" fmla="*/ 0 h 311150"/>
              <a:gd name="T4" fmla="*/ 7670800 w 7670800"/>
              <a:gd name="T5" fmla="*/ 311150 h 311150"/>
              <a:gd name="T6" fmla="*/ 0 w 7670800"/>
              <a:gd name="T7" fmla="*/ 311150 h 311150"/>
              <a:gd name="T8" fmla="*/ 0 w 7670800"/>
              <a:gd name="T9" fmla="*/ 0 h 3111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70800"/>
              <a:gd name="T16" fmla="*/ 0 h 311150"/>
              <a:gd name="T17" fmla="*/ 7670800 w 7670800"/>
              <a:gd name="T18" fmla="*/ 311150 h 3111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70800" h="311150">
                <a:moveTo>
                  <a:pt x="0" y="0"/>
                </a:moveTo>
                <a:lnTo>
                  <a:pt x="7670800" y="0"/>
                </a:lnTo>
                <a:lnTo>
                  <a:pt x="7670800" y="311150"/>
                </a:lnTo>
                <a:lnTo>
                  <a:pt x="0" y="31115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>
                <a:solidFill>
                  <a:srgbClr val="7DBD3F"/>
                </a:solidFill>
                <a:latin typeface="Calibri" pitchFamily="32" charset="0"/>
              </a:rPr>
              <a:t>КОЛОСОК – ЦЕ ПРИРОДОЗНАВСТВО ДЛЯ ВСІХ! </a:t>
            </a:r>
            <a:endParaRPr lang="uk-UA" sz="1400" dirty="0">
              <a:solidFill>
                <a:srgbClr val="7DBD3F"/>
              </a:solidFill>
              <a:latin typeface="Calibri" pitchFamily="3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64598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Объект 2" hidden="1"/>
          <p:cNvGraphicFramePr>
            <a:graphicFrameLocks/>
          </p:cNvGraphicFramePr>
          <p:nvPr>
            <p:custDataLst>
              <p:tags r:id="rId2"/>
            </p:custDataLst>
            <p:extLst/>
          </p:nvPr>
        </p:nvGraphicFramePr>
        <p:xfrm>
          <a:off x="0" y="285754"/>
          <a:ext cx="158750" cy="119063"/>
        </p:xfrm>
        <a:graphic>
          <a:graphicData uri="http://schemas.openxmlformats.org/presentationml/2006/ole">
            <p:oleObj spid="_x0000_s3091" name="think-cell Slide" r:id="rId7" imgW="360" imgH="360" progId="">
              <p:embed/>
            </p:oleObj>
          </a:graphicData>
        </a:graphic>
      </p:graphicFrame>
      <p:sp>
        <p:nvSpPr>
          <p:cNvPr id="4102" name="Заголовок 1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755650" y="561976"/>
            <a:ext cx="8388351" cy="12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42900" indent="-342900" algn="ctr"/>
            <a:r>
              <a:rPr lang="uk-UA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dobe Gothic Std B" pitchFamily="34" charset="-128"/>
                <a:cs typeface="Calibri" pitchFamily="34" charset="0"/>
              </a:rPr>
              <a:t>Репозитарій інформаційно-освітніх ресурсів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dobe Gothic Std B" pitchFamily="34" charset="-128"/>
              <a:cs typeface="Calibri" pitchFamily="34" charset="0"/>
            </a:endParaRPr>
          </a:p>
          <a:p>
            <a:pPr marL="342900" indent="-342900" algn="ctr"/>
            <a:r>
              <a:rPr lang="uk-UA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dobe Gothic Std B" pitchFamily="34" charset="-128"/>
                <a:cs typeface="Calibri" pitchFamily="34" charset="0"/>
              </a:rPr>
              <a:t>„КОЛОСКА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dobe Gothic Std B" pitchFamily="34" charset="-128"/>
                <a:cs typeface="Calibri" pitchFamily="34" charset="0"/>
              </a:rPr>
              <a:t>”</a:t>
            </a:r>
            <a:endParaRPr lang="uk-UA" sz="3200" dirty="0">
              <a:solidFill>
                <a:srgbClr val="7DBD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dobe Gothic Std B" pitchFamily="34" charset="-128"/>
              <a:cs typeface="Calibri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80135" y="1993405"/>
            <a:ext cx="48965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5938" indent="-342900" algn="just">
              <a:buClr>
                <a:schemeClr val="accent4">
                  <a:lumMod val="65000"/>
                  <a:lumOff val="35000"/>
                </a:schemeClr>
              </a:buClr>
              <a:buFont typeface="Wingdings" pitchFamily="2" charset="2"/>
              <a:buChar char="§"/>
              <a:tabLst>
                <a:tab pos="806450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  <a:tab pos="9790113" algn="l"/>
              </a:tabLst>
              <a:defRPr/>
            </a:pPr>
            <a:r>
              <a:rPr lang="uk-UA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Архів газет (2012-2015)</a:t>
            </a:r>
            <a:endPara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5938" indent="-342900" algn="just">
              <a:buClr>
                <a:schemeClr val="accent4">
                  <a:lumMod val="65000"/>
                  <a:lumOff val="35000"/>
                </a:schemeClr>
              </a:buClr>
              <a:buFont typeface="Wingdings" pitchFamily="2" charset="2"/>
              <a:buChar char="§"/>
              <a:tabLst>
                <a:tab pos="806450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  <a:tab pos="9790113" algn="l"/>
              </a:tabLst>
              <a:defRPr/>
            </a:pPr>
            <a:r>
              <a:rPr lang="uk-UA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Архів журналів (2006-2015)</a:t>
            </a:r>
          </a:p>
          <a:p>
            <a:pPr marL="515938" indent="-342900" algn="just">
              <a:buClr>
                <a:schemeClr val="accent4">
                  <a:lumMod val="65000"/>
                  <a:lumOff val="35000"/>
                </a:schemeClr>
              </a:buClr>
              <a:buFont typeface="Wingdings" pitchFamily="2" charset="2"/>
              <a:buChar char="§"/>
              <a:tabLst>
                <a:tab pos="806450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  <a:tab pos="9790113" algn="l"/>
              </a:tabLst>
              <a:defRPr/>
            </a:pPr>
            <a:r>
              <a:rPr lang="uk-UA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Матеріали для підготовки до конкурсу </a:t>
            </a:r>
            <a:r>
              <a:rPr lang="uk-UA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„КОЛОСОК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5938" indent="-342900" algn="just">
              <a:buClr>
                <a:schemeClr val="accent4">
                  <a:lumMod val="65000"/>
                  <a:lumOff val="35000"/>
                </a:schemeClr>
              </a:buClr>
              <a:buFont typeface="Wingdings" pitchFamily="2" charset="2"/>
              <a:buChar char="§"/>
              <a:tabLst>
                <a:tab pos="806450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  <a:tab pos="9790113" algn="l"/>
              </a:tabLst>
              <a:defRPr/>
            </a:pPr>
            <a:r>
              <a:rPr lang="uk-UA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Природнича гра </a:t>
            </a:r>
            <a:r>
              <a:rPr lang="uk-UA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en-US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KOLOSOK-online”</a:t>
            </a:r>
          </a:p>
          <a:p>
            <a:pPr marL="515938" indent="-342900" algn="just">
              <a:buClr>
                <a:schemeClr val="accent4">
                  <a:lumMod val="65000"/>
                  <a:lumOff val="35000"/>
                </a:schemeClr>
              </a:buClr>
              <a:buFont typeface="Wingdings" pitchFamily="2" charset="2"/>
              <a:buChar char="§"/>
              <a:tabLst>
                <a:tab pos="806450" algn="l"/>
                <a:tab pos="1254125" algn="l"/>
                <a:tab pos="1703388" algn="l"/>
                <a:tab pos="2152650" algn="l"/>
                <a:tab pos="2601913" algn="l"/>
                <a:tab pos="3051175" algn="l"/>
                <a:tab pos="3500438" algn="l"/>
                <a:tab pos="3949700" algn="l"/>
                <a:tab pos="4398963" algn="l"/>
                <a:tab pos="4848225" algn="l"/>
                <a:tab pos="5297488" algn="l"/>
                <a:tab pos="5746750" algn="l"/>
                <a:tab pos="6196013" algn="l"/>
                <a:tab pos="6645275" algn="l"/>
                <a:tab pos="7094538" algn="l"/>
                <a:tab pos="7543800" algn="l"/>
                <a:tab pos="7993063" algn="l"/>
                <a:tab pos="8442325" algn="l"/>
                <a:tab pos="8891588" algn="l"/>
                <a:tab pos="9340850" algn="l"/>
                <a:tab pos="9790113" algn="l"/>
              </a:tabLst>
              <a:defRPr/>
            </a:pPr>
            <a:r>
              <a:rPr lang="uk-UA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Інформаційно-методичні матеріали для вчителів початкової школи та природничих предметів</a:t>
            </a:r>
          </a:p>
        </p:txBody>
      </p:sp>
      <p:pic>
        <p:nvPicPr>
          <p:cNvPr id="12" name="Picture 2" descr="http://uc.static.lolkot.ru/picture/13194_3682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3405"/>
            <a:ext cx="3932766" cy="26200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63702"/>
            <a:ext cx="9144000" cy="530516"/>
          </a:xfrm>
          <a:prstGeom prst="rect">
            <a:avLst/>
          </a:prstGeom>
        </p:spPr>
      </p:pic>
      <p:pic>
        <p:nvPicPr>
          <p:cNvPr id="11" name="Місце для вмісту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789735"/>
            <a:ext cx="2339752" cy="925265"/>
          </a:xfrm>
          <a:prstGeom prst="rect">
            <a:avLst/>
          </a:prstGeom>
        </p:spPr>
      </p:pic>
      <p:grpSp>
        <p:nvGrpSpPr>
          <p:cNvPr id="15" name="Групувати 14"/>
          <p:cNvGrpSpPr/>
          <p:nvPr/>
        </p:nvGrpSpPr>
        <p:grpSpPr>
          <a:xfrm>
            <a:off x="0" y="0"/>
            <a:ext cx="9148972" cy="3092631"/>
            <a:chOff x="0" y="0"/>
            <a:chExt cx="9148972" cy="3092631"/>
          </a:xfrm>
        </p:grpSpPr>
        <p:grpSp>
          <p:nvGrpSpPr>
            <p:cNvPr id="17" name="Групувати 16"/>
            <p:cNvGrpSpPr/>
            <p:nvPr/>
          </p:nvGrpSpPr>
          <p:grpSpPr>
            <a:xfrm>
              <a:off x="0" y="0"/>
              <a:ext cx="1259632" cy="3001516"/>
              <a:chOff x="0" y="0"/>
              <a:chExt cx="1259632" cy="3001516"/>
            </a:xfrm>
          </p:grpSpPr>
          <p:sp>
            <p:nvSpPr>
              <p:cNvPr id="20" name="Прямокутний трикутник 19"/>
              <p:cNvSpPr/>
              <p:nvPr/>
            </p:nvSpPr>
            <p:spPr>
              <a:xfrm rot="5400000">
                <a:off x="-1194978" y="1194978"/>
                <a:ext cx="3001516" cy="611560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1" name="Прямокутний трикутник 20"/>
              <p:cNvSpPr/>
              <p:nvPr/>
            </p:nvSpPr>
            <p:spPr>
              <a:xfrm rot="5400000">
                <a:off x="137170" y="-137170"/>
                <a:ext cx="985292" cy="1259632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8" name="Рівнобедрений трикутник 17"/>
            <p:cNvSpPr/>
            <p:nvPr/>
          </p:nvSpPr>
          <p:spPr>
            <a:xfrm rot="10800000">
              <a:off x="1115616" y="0"/>
              <a:ext cx="8033356" cy="223752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9" name="Прямокутний трикутник 18"/>
            <p:cNvSpPr/>
            <p:nvPr/>
          </p:nvSpPr>
          <p:spPr>
            <a:xfrm rot="16200000" flipH="1">
              <a:off x="7471925" y="1420557"/>
              <a:ext cx="3092631" cy="251518"/>
            </a:xfrm>
            <a:prstGeom prst="rt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8" name="AutoShap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4974826"/>
            <a:ext cx="6156176" cy="427437"/>
          </a:xfrm>
          <a:custGeom>
            <a:avLst/>
            <a:gdLst>
              <a:gd name="T0" fmla="*/ 0 w 7670800"/>
              <a:gd name="T1" fmla="*/ 0 h 311150"/>
              <a:gd name="T2" fmla="*/ 7670800 w 7670800"/>
              <a:gd name="T3" fmla="*/ 0 h 311150"/>
              <a:gd name="T4" fmla="*/ 7670800 w 7670800"/>
              <a:gd name="T5" fmla="*/ 311150 h 311150"/>
              <a:gd name="T6" fmla="*/ 0 w 7670800"/>
              <a:gd name="T7" fmla="*/ 311150 h 311150"/>
              <a:gd name="T8" fmla="*/ 0 w 7670800"/>
              <a:gd name="T9" fmla="*/ 0 h 3111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70800"/>
              <a:gd name="T16" fmla="*/ 0 h 311150"/>
              <a:gd name="T17" fmla="*/ 7670800 w 7670800"/>
              <a:gd name="T18" fmla="*/ 311150 h 3111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70800" h="311150">
                <a:moveTo>
                  <a:pt x="0" y="0"/>
                </a:moveTo>
                <a:lnTo>
                  <a:pt x="7670800" y="0"/>
                </a:lnTo>
                <a:lnTo>
                  <a:pt x="7670800" y="311150"/>
                </a:lnTo>
                <a:lnTo>
                  <a:pt x="0" y="31115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>
                <a:solidFill>
                  <a:srgbClr val="7DBD3F"/>
                </a:solidFill>
                <a:latin typeface="Calibri" pitchFamily="32" charset="0"/>
              </a:rPr>
              <a:t>КОЛОСОК – ЦЕ ПРИРОДОЗНАВСТВО ДЛЯ ВСІХ! </a:t>
            </a:r>
            <a:endParaRPr lang="uk-UA" sz="1400" dirty="0">
              <a:solidFill>
                <a:srgbClr val="7DBD3F"/>
              </a:solidFill>
              <a:latin typeface="Calibri" pitchFamily="3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93526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Объект 2" hidden="1"/>
          <p:cNvGraphicFramePr>
            <a:graphicFrameLocks/>
          </p:cNvGraphicFramePr>
          <p:nvPr>
            <p:custDataLst>
              <p:tags r:id="rId2"/>
            </p:custDataLst>
            <p:extLst/>
          </p:nvPr>
        </p:nvGraphicFramePr>
        <p:xfrm>
          <a:off x="0" y="285754"/>
          <a:ext cx="158750" cy="119063"/>
        </p:xfrm>
        <a:graphic>
          <a:graphicData uri="http://schemas.openxmlformats.org/presentationml/2006/ole">
            <p:oleObj spid="_x0000_s4115" name="think-cell Slide" r:id="rId5" imgW="360" imgH="360" progId="">
              <p:embed/>
            </p:oleObj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63702"/>
            <a:ext cx="9144000" cy="530516"/>
          </a:xfrm>
          <a:prstGeom prst="rect">
            <a:avLst/>
          </a:prstGeom>
        </p:spPr>
      </p:pic>
      <p:pic>
        <p:nvPicPr>
          <p:cNvPr id="11" name="Місце для вмісту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789735"/>
            <a:ext cx="2339752" cy="925265"/>
          </a:xfrm>
          <a:prstGeom prst="rect">
            <a:avLst/>
          </a:prstGeom>
        </p:spPr>
      </p:pic>
      <p:grpSp>
        <p:nvGrpSpPr>
          <p:cNvPr id="15" name="Групувати 14"/>
          <p:cNvGrpSpPr/>
          <p:nvPr/>
        </p:nvGrpSpPr>
        <p:grpSpPr>
          <a:xfrm>
            <a:off x="0" y="0"/>
            <a:ext cx="9148972" cy="3092631"/>
            <a:chOff x="0" y="0"/>
            <a:chExt cx="9148972" cy="3092631"/>
          </a:xfrm>
        </p:grpSpPr>
        <p:grpSp>
          <p:nvGrpSpPr>
            <p:cNvPr id="17" name="Групувати 16"/>
            <p:cNvGrpSpPr/>
            <p:nvPr/>
          </p:nvGrpSpPr>
          <p:grpSpPr>
            <a:xfrm>
              <a:off x="0" y="0"/>
              <a:ext cx="1259632" cy="3001516"/>
              <a:chOff x="0" y="0"/>
              <a:chExt cx="1259632" cy="3001516"/>
            </a:xfrm>
          </p:grpSpPr>
          <p:sp>
            <p:nvSpPr>
              <p:cNvPr id="20" name="Прямокутний трикутник 19"/>
              <p:cNvSpPr/>
              <p:nvPr/>
            </p:nvSpPr>
            <p:spPr>
              <a:xfrm rot="5400000">
                <a:off x="-1194978" y="1194978"/>
                <a:ext cx="3001516" cy="611560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1" name="Прямокутний трикутник 20"/>
              <p:cNvSpPr/>
              <p:nvPr/>
            </p:nvSpPr>
            <p:spPr>
              <a:xfrm rot="5400000">
                <a:off x="137170" y="-137170"/>
                <a:ext cx="985292" cy="1259632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8" name="Рівнобедрений трикутник 17"/>
            <p:cNvSpPr/>
            <p:nvPr/>
          </p:nvSpPr>
          <p:spPr>
            <a:xfrm rot="10800000">
              <a:off x="1115616" y="0"/>
              <a:ext cx="8033356" cy="223752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9" name="Прямокутний трикутник 18"/>
            <p:cNvSpPr/>
            <p:nvPr/>
          </p:nvSpPr>
          <p:spPr>
            <a:xfrm rot="16200000" flipH="1">
              <a:off x="7471925" y="1420557"/>
              <a:ext cx="3092631" cy="251518"/>
            </a:xfrm>
            <a:prstGeom prst="rt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599" y="300728"/>
            <a:ext cx="3933857" cy="540457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95" y="327048"/>
            <a:ext cx="3782921" cy="53508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015038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63702"/>
            <a:ext cx="9144000" cy="530516"/>
          </a:xfrm>
          <a:prstGeom prst="rect">
            <a:avLst/>
          </a:prstGeom>
        </p:spPr>
      </p:pic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789735"/>
            <a:ext cx="2339752" cy="925265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30957" y="917416"/>
            <a:ext cx="7886700" cy="3740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uk-UA" dirty="0"/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611560" y="3721596"/>
            <a:ext cx="7886700" cy="1280964"/>
          </a:xfrm>
        </p:spPr>
        <p:txBody>
          <a:bodyPr>
            <a:noAutofit/>
          </a:bodyPr>
          <a:lstStyle/>
          <a:p>
            <a:pPr algn="ctr"/>
            <a:r>
              <a:rPr lang="uk-UA" sz="51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</a:t>
            </a:r>
            <a:endParaRPr lang="uk-UA" sz="51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00161"/>
            <a:ext cx="6667500" cy="3076575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2915816" y="3243584"/>
            <a:ext cx="5556457" cy="694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uk-UA" b="1" i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uk-UA" b="1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Освіта – найпотужніша зброя, аби змінити світ</a:t>
            </a:r>
            <a:r>
              <a:rPr lang="uk-UA" b="1" i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".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uk-UA" sz="1600" b="1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Нельсон </a:t>
            </a:r>
            <a:r>
              <a:rPr lang="uk-UA" sz="1600" b="1" i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Мандела</a:t>
            </a:r>
            <a:endParaRPr lang="uk-UA" sz="160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увати 7"/>
          <p:cNvGrpSpPr/>
          <p:nvPr/>
        </p:nvGrpSpPr>
        <p:grpSpPr>
          <a:xfrm>
            <a:off x="0" y="0"/>
            <a:ext cx="9148972" cy="3092631"/>
            <a:chOff x="0" y="0"/>
            <a:chExt cx="9148972" cy="3092631"/>
          </a:xfrm>
        </p:grpSpPr>
        <p:grpSp>
          <p:nvGrpSpPr>
            <p:cNvPr id="9" name="Групувати 8"/>
            <p:cNvGrpSpPr/>
            <p:nvPr/>
          </p:nvGrpSpPr>
          <p:grpSpPr>
            <a:xfrm>
              <a:off x="0" y="0"/>
              <a:ext cx="1259632" cy="3001516"/>
              <a:chOff x="0" y="0"/>
              <a:chExt cx="1259632" cy="3001516"/>
            </a:xfrm>
          </p:grpSpPr>
          <p:sp>
            <p:nvSpPr>
              <p:cNvPr id="12" name="Прямокутний трикутник 11"/>
              <p:cNvSpPr/>
              <p:nvPr/>
            </p:nvSpPr>
            <p:spPr>
              <a:xfrm rot="5400000">
                <a:off x="-1194978" y="1194978"/>
                <a:ext cx="3001516" cy="611560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" name="Прямокутний трикутник 12"/>
              <p:cNvSpPr/>
              <p:nvPr/>
            </p:nvSpPr>
            <p:spPr>
              <a:xfrm rot="5400000">
                <a:off x="137170" y="-137170"/>
                <a:ext cx="985292" cy="1259632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0" name="Рівнобедрений трикутник 9"/>
            <p:cNvSpPr/>
            <p:nvPr/>
          </p:nvSpPr>
          <p:spPr>
            <a:xfrm rot="10800000">
              <a:off x="1115616" y="0"/>
              <a:ext cx="8033356" cy="223752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1" name="Прямокутний трикутник 10"/>
            <p:cNvSpPr/>
            <p:nvPr/>
          </p:nvSpPr>
          <p:spPr>
            <a:xfrm rot="16200000" flipH="1">
              <a:off x="7471925" y="1420557"/>
              <a:ext cx="3092631" cy="251518"/>
            </a:xfrm>
            <a:prstGeom prst="rt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  <p:extLst>
      <p:ext uri="{BB962C8B-B14F-4D97-AF65-F5344CB8AC3E}">
        <p14:creationId xmlns="" xmlns:p14="http://schemas.microsoft.com/office/powerpoint/2010/main" val="140391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077" y="2089520"/>
            <a:ext cx="4078491" cy="27121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56720"/>
            <a:ext cx="5616624" cy="1104636"/>
          </a:xfrm>
        </p:spPr>
        <p:txBody>
          <a:bodyPr/>
          <a:lstStyle/>
          <a:p>
            <a:pPr lvl="0" algn="ctr"/>
            <a:r>
              <a:rPr lang="uk-UA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Трохи </a:t>
            </a: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історії</a:t>
            </a:r>
            <a:endParaRPr lang="uk-UA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28650" y="1521354"/>
            <a:ext cx="6175598" cy="3626115"/>
          </a:xfrm>
        </p:spPr>
        <p:txBody>
          <a:bodyPr/>
          <a:lstStyle/>
          <a:p>
            <a:pPr lvl="0"/>
            <a:r>
              <a:rPr lang="uk-UA" b="1" dirty="0">
                <a:solidFill>
                  <a:schemeClr val="accent6">
                    <a:lumMod val="75000"/>
                  </a:schemeClr>
                </a:solidFill>
              </a:rPr>
              <a:t>1959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uk-UA" dirty="0"/>
              <a:t>Вперше </a:t>
            </a:r>
            <a:r>
              <a:rPr lang="uk-UA" dirty="0" err="1"/>
              <a:t>компетентнісний</a:t>
            </a:r>
            <a:r>
              <a:rPr lang="uk-UA" dirty="0"/>
              <a:t> підхід </a:t>
            </a:r>
            <a:r>
              <a:rPr lang="uk-UA" dirty="0" smtClean="0"/>
              <a:t>з'явився </a:t>
            </a:r>
            <a:r>
              <a:rPr lang="uk-UA" dirty="0"/>
              <a:t>в бізнесі</a:t>
            </a:r>
            <a:r>
              <a:rPr lang="ru-RU" dirty="0"/>
              <a:t>.</a:t>
            </a:r>
            <a:endParaRPr lang="uk-UA" dirty="0"/>
          </a:p>
          <a:p>
            <a:pPr lvl="0"/>
            <a:r>
              <a:rPr lang="uk-UA" b="1" dirty="0">
                <a:solidFill>
                  <a:schemeClr val="accent6">
                    <a:lumMod val="75000"/>
                  </a:schemeClr>
                </a:solidFill>
              </a:rPr>
              <a:t>Р. </a:t>
            </a:r>
            <a:r>
              <a:rPr lang="uk-UA" b="1" dirty="0" err="1">
                <a:solidFill>
                  <a:schemeClr val="accent6">
                    <a:lumMod val="75000"/>
                  </a:schemeClr>
                </a:solidFill>
              </a:rPr>
              <a:t>Уайт</a:t>
            </a:r>
            <a:r>
              <a:rPr lang="uk-UA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uk-UA" dirty="0"/>
              <a:t>успішні і ефективні виконавці – не стільки знання, як ефективна саморегуляція, самосвідомість і розвинуті соціальні навики.  </a:t>
            </a:r>
          </a:p>
          <a:p>
            <a:pPr lvl="0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1991: </a:t>
            </a:r>
            <a:r>
              <a:rPr lang="uk-UA" dirty="0"/>
              <a:t>Генеральна конфедерація ЮНЕСКО створила комісію для розробки питань освіти і навчання у XXI столітті.  У підсумковій доповіді </a:t>
            </a:r>
            <a:r>
              <a:rPr lang="ru-RU" dirty="0"/>
              <a:t>“</a:t>
            </a:r>
            <a:r>
              <a:rPr lang="uk-UA" dirty="0"/>
              <a:t>Освіта</a:t>
            </a:r>
            <a:r>
              <a:rPr lang="ru-RU" dirty="0"/>
              <a:t>: </a:t>
            </a:r>
            <a:r>
              <a:rPr lang="uk-UA" dirty="0"/>
              <a:t>прихований скарб</a:t>
            </a:r>
            <a:r>
              <a:rPr lang="ru-RU" dirty="0"/>
              <a:t>”</a:t>
            </a:r>
            <a:r>
              <a:rPr lang="uk-UA" dirty="0"/>
              <a:t> сформульовані 4 базові принципи освіти XXI століття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7304"/>
            <a:ext cx="9144000" cy="530516"/>
          </a:xfrm>
          <a:prstGeom prst="rect">
            <a:avLst/>
          </a:prstGeom>
        </p:spPr>
      </p:pic>
      <p:pic>
        <p:nvPicPr>
          <p:cNvPr id="5" name="Місце для вмісту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812555"/>
            <a:ext cx="2339752" cy="925265"/>
          </a:xfrm>
          <a:prstGeom prst="rect">
            <a:avLst/>
          </a:prstGeom>
        </p:spPr>
      </p:pic>
      <p:grpSp>
        <p:nvGrpSpPr>
          <p:cNvPr id="8" name="Групувати 7"/>
          <p:cNvGrpSpPr/>
          <p:nvPr/>
        </p:nvGrpSpPr>
        <p:grpSpPr>
          <a:xfrm>
            <a:off x="0" y="0"/>
            <a:ext cx="9148972" cy="3092631"/>
            <a:chOff x="0" y="0"/>
            <a:chExt cx="9148972" cy="3092631"/>
          </a:xfrm>
        </p:grpSpPr>
        <p:grpSp>
          <p:nvGrpSpPr>
            <p:cNvPr id="9" name="Групувати 8"/>
            <p:cNvGrpSpPr/>
            <p:nvPr/>
          </p:nvGrpSpPr>
          <p:grpSpPr>
            <a:xfrm>
              <a:off x="0" y="0"/>
              <a:ext cx="1259632" cy="3001516"/>
              <a:chOff x="0" y="0"/>
              <a:chExt cx="1259632" cy="3001516"/>
            </a:xfrm>
          </p:grpSpPr>
          <p:sp>
            <p:nvSpPr>
              <p:cNvPr id="12" name="Прямокутний трикутник 11"/>
              <p:cNvSpPr/>
              <p:nvPr/>
            </p:nvSpPr>
            <p:spPr>
              <a:xfrm rot="5400000">
                <a:off x="-1194978" y="1194978"/>
                <a:ext cx="3001516" cy="611560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" name="Прямокутний трикутник 12"/>
              <p:cNvSpPr/>
              <p:nvPr/>
            </p:nvSpPr>
            <p:spPr>
              <a:xfrm rot="5400000">
                <a:off x="137170" y="-137170"/>
                <a:ext cx="985292" cy="1259632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0" name="Рівнобедрений трикутник 9"/>
            <p:cNvSpPr/>
            <p:nvPr/>
          </p:nvSpPr>
          <p:spPr>
            <a:xfrm rot="10800000">
              <a:off x="1115616" y="0"/>
              <a:ext cx="8033356" cy="223752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1" name="Прямокутний трикутник 10"/>
            <p:cNvSpPr/>
            <p:nvPr/>
          </p:nvSpPr>
          <p:spPr>
            <a:xfrm rot="16200000" flipH="1">
              <a:off x="7471925" y="1420557"/>
              <a:ext cx="3092631" cy="251518"/>
            </a:xfrm>
            <a:prstGeom prst="rt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  <p:extLst>
      <p:ext uri="{BB962C8B-B14F-4D97-AF65-F5344CB8AC3E}">
        <p14:creationId xmlns="" xmlns:p14="http://schemas.microsoft.com/office/powerpoint/2010/main" val="407027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Чотири базові принципи освіти XXI століття:</a:t>
            </a:r>
          </a:p>
        </p:txBody>
      </p:sp>
      <p:graphicFrame>
        <p:nvGraphicFramePr>
          <p:cNvPr id="6" name="Місце для вмісту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85064032"/>
              </p:ext>
            </p:extLst>
          </p:nvPr>
        </p:nvGraphicFramePr>
        <p:xfrm>
          <a:off x="827584" y="1273324"/>
          <a:ext cx="7551082" cy="382414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127469"/>
                <a:gridCol w="4423613"/>
              </a:tblGrid>
              <a:tr h="3177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dirty="0">
                          <a:effectLst/>
                        </a:rPr>
                        <a:t>Принцип 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98" marR="45598" marT="45598" marB="4559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dirty="0">
                          <a:effectLst/>
                        </a:rPr>
                        <a:t>Зміст</a:t>
                      </a:r>
                      <a:r>
                        <a:rPr lang="uk-UA" sz="1300" dirty="0">
                          <a:effectLst/>
                        </a:rPr>
                        <a:t> </a:t>
                      </a:r>
                      <a:r>
                        <a:rPr lang="uk-UA" sz="2400" dirty="0">
                          <a:effectLst/>
                        </a:rPr>
                        <a:t>принципу 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98" marR="45598" marT="45598" marB="45598"/>
                </a:tc>
              </a:tr>
              <a:tr h="5442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dirty="0">
                          <a:effectLst/>
                        </a:rPr>
                        <a:t>Співіснувати 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98" marR="45598" marT="45598" marB="4559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 dirty="0">
                          <a:effectLst/>
                        </a:rPr>
                        <a:t>Сумісно здійснювати проекти, розумно і мирно розв’язувати неминучі конфлікти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98" marR="45598" marT="45598" marB="45598"/>
                </a:tc>
              </a:tr>
              <a:tr h="7707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dirty="0">
                          <a:effectLst/>
                        </a:rPr>
                        <a:t>Вчитися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98" marR="45598" marT="45598" marB="4559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 dirty="0" smtClean="0">
                          <a:effectLst/>
                        </a:rPr>
                        <a:t>Поєднувати </a:t>
                      </a:r>
                      <a:r>
                        <a:rPr lang="uk-UA" sz="1300" dirty="0" err="1" smtClean="0">
                          <a:effectLst/>
                        </a:rPr>
                        <a:t>обширні</a:t>
                      </a:r>
                      <a:r>
                        <a:rPr lang="uk-UA" sz="1300" dirty="0" smtClean="0">
                          <a:effectLst/>
                        </a:rPr>
                        <a:t> загальнокультурні знання </a:t>
                      </a:r>
                      <a:r>
                        <a:rPr lang="uk-UA" sz="1300" dirty="0">
                          <a:effectLst/>
                        </a:rPr>
                        <a:t>та </a:t>
                      </a:r>
                      <a:r>
                        <a:rPr lang="uk-UA" sz="1300" dirty="0" smtClean="0">
                          <a:effectLst/>
                        </a:rPr>
                        <a:t>глибоке </a:t>
                      </a:r>
                      <a:r>
                        <a:rPr lang="uk-UA" sz="1300" dirty="0">
                          <a:effectLst/>
                        </a:rPr>
                        <a:t>осягнення обмеженої кількості дисциплін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98" marR="45598" marT="45598" marB="45598"/>
                </a:tc>
              </a:tr>
              <a:tr h="997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dirty="0">
                          <a:effectLst/>
                        </a:rPr>
                        <a:t>Працювати 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98" marR="45598" marT="45598" marB="4559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 dirty="0">
                          <a:effectLst/>
                        </a:rPr>
                        <a:t>Удосконалюватися у своїй професії, тобто набувати </a:t>
                      </a:r>
                      <a:r>
                        <a:rPr lang="uk-UA" sz="1300" dirty="0" err="1">
                          <a:effectLst/>
                        </a:rPr>
                        <a:t>компетентностей</a:t>
                      </a:r>
                      <a:r>
                        <a:rPr lang="uk-UA" sz="1300" dirty="0">
                          <a:effectLst/>
                        </a:rPr>
                        <a:t>, </a:t>
                      </a:r>
                      <a:r>
                        <a:rPr lang="uk-UA" sz="1300" dirty="0" smtClean="0">
                          <a:effectLst/>
                        </a:rPr>
                        <a:t>щоб давати </a:t>
                      </a:r>
                      <a:r>
                        <a:rPr lang="uk-UA" sz="1300" dirty="0">
                          <a:effectLst/>
                        </a:rPr>
                        <a:t>собі раду у різних ситуаціях, у тому числі таких, які не можна передбачити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98" marR="45598" marT="45598" marB="45598"/>
                </a:tc>
              </a:tr>
              <a:tr h="997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dirty="0">
                          <a:effectLst/>
                        </a:rPr>
                        <a:t>Жити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98" marR="45598" marT="45598" marB="4559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 dirty="0">
                          <a:effectLst/>
                        </a:rPr>
                        <a:t>Здатність до оцінювання і посилення особистої відповідальності у колективних проектах, адже  XXI століття вимагає від усіх більшої самостійності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98" marR="45598" marT="45598" marB="45598"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7304"/>
            <a:ext cx="9144000" cy="530516"/>
          </a:xfrm>
          <a:prstGeom prst="rect">
            <a:avLst/>
          </a:prstGeom>
        </p:spPr>
      </p:pic>
      <p:pic>
        <p:nvPicPr>
          <p:cNvPr id="5" name="Місце для вмісту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812555"/>
            <a:ext cx="2339752" cy="925265"/>
          </a:xfrm>
          <a:prstGeom prst="rect">
            <a:avLst/>
          </a:prstGeom>
        </p:spPr>
      </p:pic>
      <p:grpSp>
        <p:nvGrpSpPr>
          <p:cNvPr id="7" name="Групувати 6"/>
          <p:cNvGrpSpPr/>
          <p:nvPr/>
        </p:nvGrpSpPr>
        <p:grpSpPr>
          <a:xfrm>
            <a:off x="0" y="0"/>
            <a:ext cx="9148972" cy="3092631"/>
            <a:chOff x="0" y="0"/>
            <a:chExt cx="9148972" cy="3092631"/>
          </a:xfrm>
        </p:grpSpPr>
        <p:grpSp>
          <p:nvGrpSpPr>
            <p:cNvPr id="8" name="Групувати 7"/>
            <p:cNvGrpSpPr/>
            <p:nvPr/>
          </p:nvGrpSpPr>
          <p:grpSpPr>
            <a:xfrm>
              <a:off x="0" y="0"/>
              <a:ext cx="1259632" cy="3001516"/>
              <a:chOff x="0" y="0"/>
              <a:chExt cx="1259632" cy="3001516"/>
            </a:xfrm>
          </p:grpSpPr>
          <p:sp>
            <p:nvSpPr>
              <p:cNvPr id="11" name="Прямокутний трикутник 10"/>
              <p:cNvSpPr/>
              <p:nvPr/>
            </p:nvSpPr>
            <p:spPr>
              <a:xfrm rot="5400000">
                <a:off x="-1194978" y="1194978"/>
                <a:ext cx="3001516" cy="611560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" name="Прямокутний трикутник 11"/>
              <p:cNvSpPr/>
              <p:nvPr/>
            </p:nvSpPr>
            <p:spPr>
              <a:xfrm rot="5400000">
                <a:off x="137170" y="-137170"/>
                <a:ext cx="985292" cy="1259632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9" name="Рівнобедрений трикутник 8"/>
            <p:cNvSpPr/>
            <p:nvPr/>
          </p:nvSpPr>
          <p:spPr>
            <a:xfrm rot="10800000">
              <a:off x="1115616" y="0"/>
              <a:ext cx="8033356" cy="223752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" name="Прямокутний трикутник 9"/>
            <p:cNvSpPr/>
            <p:nvPr/>
          </p:nvSpPr>
          <p:spPr>
            <a:xfrm rot="16200000" flipH="1">
              <a:off x="7471925" y="1420557"/>
              <a:ext cx="3092631" cy="251518"/>
            </a:xfrm>
            <a:prstGeom prst="rt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  <p:extLst>
      <p:ext uri="{BB962C8B-B14F-4D97-AF65-F5344CB8AC3E}">
        <p14:creationId xmlns="" xmlns:p14="http://schemas.microsoft.com/office/powerpoint/2010/main" val="279988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7304"/>
            <a:ext cx="9144000" cy="5305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2" y="769268"/>
            <a:ext cx="7418598" cy="49457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Компетентнісний</a:t>
            </a:r>
            <a:r>
              <a:rPr lang="uk-UA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підхід: суть і особливості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dirty="0">
                <a:solidFill>
                  <a:schemeClr val="accent6">
                    <a:lumMod val="75000"/>
                  </a:schemeClr>
                </a:solidFill>
              </a:rPr>
              <a:t>Компетентність</a:t>
            </a:r>
            <a:r>
              <a:rPr lang="uk-UA" dirty="0"/>
              <a:t> – це не просто новий термін, який позначає старі поняття.  Це нова категорія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2284"/>
            <a:ext cx="9144000" cy="530516"/>
          </a:xfrm>
          <a:prstGeom prst="rect">
            <a:avLst/>
          </a:prstGeom>
        </p:spPr>
      </p:pic>
      <p:pic>
        <p:nvPicPr>
          <p:cNvPr id="5" name="Місце для вмісту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812555"/>
            <a:ext cx="2339752" cy="925265"/>
          </a:xfrm>
          <a:prstGeom prst="rect">
            <a:avLst/>
          </a:prstGeom>
        </p:spPr>
      </p:pic>
      <p:grpSp>
        <p:nvGrpSpPr>
          <p:cNvPr id="9" name="Групувати 8"/>
          <p:cNvGrpSpPr/>
          <p:nvPr/>
        </p:nvGrpSpPr>
        <p:grpSpPr>
          <a:xfrm>
            <a:off x="0" y="0"/>
            <a:ext cx="9148972" cy="3092631"/>
            <a:chOff x="0" y="0"/>
            <a:chExt cx="9148972" cy="3092631"/>
          </a:xfrm>
        </p:grpSpPr>
        <p:grpSp>
          <p:nvGrpSpPr>
            <p:cNvPr id="10" name="Групувати 9"/>
            <p:cNvGrpSpPr/>
            <p:nvPr/>
          </p:nvGrpSpPr>
          <p:grpSpPr>
            <a:xfrm>
              <a:off x="0" y="0"/>
              <a:ext cx="1259632" cy="3001516"/>
              <a:chOff x="0" y="0"/>
              <a:chExt cx="1259632" cy="3001516"/>
            </a:xfrm>
          </p:grpSpPr>
          <p:sp>
            <p:nvSpPr>
              <p:cNvPr id="13" name="Прямокутний трикутник 12"/>
              <p:cNvSpPr/>
              <p:nvPr/>
            </p:nvSpPr>
            <p:spPr>
              <a:xfrm rot="5400000">
                <a:off x="-1194978" y="1194978"/>
                <a:ext cx="3001516" cy="611560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" name="Прямокутний трикутник 13"/>
              <p:cNvSpPr/>
              <p:nvPr/>
            </p:nvSpPr>
            <p:spPr>
              <a:xfrm rot="5400000">
                <a:off x="137170" y="-137170"/>
                <a:ext cx="985292" cy="1259632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1" name="Рівнобедрений трикутник 10"/>
            <p:cNvSpPr/>
            <p:nvPr/>
          </p:nvSpPr>
          <p:spPr>
            <a:xfrm rot="10800000">
              <a:off x="1115616" y="0"/>
              <a:ext cx="8033356" cy="223752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Прямокутний трикутник 11"/>
            <p:cNvSpPr/>
            <p:nvPr/>
          </p:nvSpPr>
          <p:spPr>
            <a:xfrm rot="16200000" flipH="1">
              <a:off x="7471925" y="1420557"/>
              <a:ext cx="3092631" cy="251518"/>
            </a:xfrm>
            <a:prstGeom prst="rt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  <p:extLst>
      <p:ext uri="{BB962C8B-B14F-4D97-AF65-F5344CB8AC3E}">
        <p14:creationId xmlns="" xmlns:p14="http://schemas.microsoft.com/office/powerpoint/2010/main" val="216644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Місце для вмісту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812555"/>
            <a:ext cx="2339752" cy="9252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93204"/>
            <a:ext cx="7886700" cy="1104636"/>
          </a:xfrm>
        </p:spPr>
        <p:txBody>
          <a:bodyPr>
            <a:normAutofit/>
          </a:bodyPr>
          <a:lstStyle/>
          <a:p>
            <a:pPr lvl="0" algn="ctr"/>
            <a:r>
              <a:rPr lang="uk-UA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Відмінність традиційного і </a:t>
            </a:r>
            <a:r>
              <a:rPr lang="uk-UA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компетентнісного</a:t>
            </a:r>
            <a:r>
              <a:rPr lang="uk-UA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підходів у </a:t>
            </a: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навчанні</a:t>
            </a:r>
            <a:endParaRPr lang="uk-UA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59307872"/>
              </p:ext>
            </p:extLst>
          </p:nvPr>
        </p:nvGraphicFramePr>
        <p:xfrm>
          <a:off x="1187624" y="1214400"/>
          <a:ext cx="6552728" cy="4170911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024336"/>
                <a:gridCol w="3528392"/>
              </a:tblGrid>
              <a:tr h="4077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</a:rPr>
                        <a:t>Традиційний 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58" marR="43958" marT="43958" marB="4395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 err="1">
                          <a:effectLst/>
                        </a:rPr>
                        <a:t>Компетентнісний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58" marR="43958" marT="43958" marB="43958"/>
                </a:tc>
              </a:tr>
              <a:tr h="10267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</a:rPr>
                        <a:t>Головна ідея: знання – це шлях до особистого успіху. 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58" marR="43958" marT="43958" marB="4395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0" dirty="0">
                          <a:effectLst/>
                        </a:rPr>
                        <a:t>Головна ідея: шлях до особистого успіху – досвід самостійного вирішення проблем. </a:t>
                      </a:r>
                      <a:endParaRPr lang="uk-UA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58" marR="43958" marT="43958" marB="43958"/>
                </a:tc>
              </a:tr>
              <a:tr h="10455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</a:rPr>
                        <a:t>Вирішення проблем  розглядається як спосіб закріплення знань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58" marR="43958" marT="43958" marB="4395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0" dirty="0">
                          <a:effectLst/>
                        </a:rPr>
                        <a:t>Вирішення проблем  – сенс освітньої діяльності. </a:t>
                      </a:r>
                      <a:endParaRPr lang="uk-UA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58" marR="43958" marT="43958" marB="43958"/>
                </a:tc>
              </a:tr>
              <a:tr h="16833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effectLst/>
                        </a:rPr>
                        <a:t>Ознака високого рівня освіченості – здатність відтворювати великий об’єм складного за змістом матеріалу.  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58" marR="43958" marT="43958" marB="4395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0" dirty="0">
                          <a:effectLst/>
                        </a:rPr>
                        <a:t>Що ширше сфера діяльності людини, що вище ступінь невизначеності ситуацій, в яких вона здатна діяти самостійно, </a:t>
                      </a:r>
                      <a:r>
                        <a:rPr lang="uk-UA" sz="1800" b="0" dirty="0" smtClean="0">
                          <a:effectLst/>
                        </a:rPr>
                        <a:t>то </a:t>
                      </a:r>
                      <a:r>
                        <a:rPr lang="uk-UA" sz="1800" b="0" dirty="0">
                          <a:effectLst/>
                        </a:rPr>
                        <a:t>вищий рівень її освіченості. </a:t>
                      </a:r>
                      <a:endParaRPr lang="uk-UA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58" marR="43958" marT="43958" marB="43958"/>
                </a:tc>
              </a:tr>
            </a:tbl>
          </a:graphicData>
        </a:graphic>
      </p:graphicFrame>
      <p:grpSp>
        <p:nvGrpSpPr>
          <p:cNvPr id="7" name="Групувати 6"/>
          <p:cNvGrpSpPr/>
          <p:nvPr/>
        </p:nvGrpSpPr>
        <p:grpSpPr>
          <a:xfrm>
            <a:off x="0" y="0"/>
            <a:ext cx="9148972" cy="3092631"/>
            <a:chOff x="0" y="0"/>
            <a:chExt cx="9148972" cy="3092631"/>
          </a:xfrm>
        </p:grpSpPr>
        <p:grpSp>
          <p:nvGrpSpPr>
            <p:cNvPr id="8" name="Групувати 7"/>
            <p:cNvGrpSpPr/>
            <p:nvPr/>
          </p:nvGrpSpPr>
          <p:grpSpPr>
            <a:xfrm>
              <a:off x="0" y="0"/>
              <a:ext cx="1259632" cy="3001516"/>
              <a:chOff x="0" y="0"/>
              <a:chExt cx="1259632" cy="3001516"/>
            </a:xfrm>
          </p:grpSpPr>
          <p:sp>
            <p:nvSpPr>
              <p:cNvPr id="11" name="Прямокутний трикутник 10"/>
              <p:cNvSpPr/>
              <p:nvPr/>
            </p:nvSpPr>
            <p:spPr>
              <a:xfrm rot="5400000">
                <a:off x="-1194978" y="1194978"/>
                <a:ext cx="3001516" cy="611560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" name="Прямокутний трикутник 11"/>
              <p:cNvSpPr/>
              <p:nvPr/>
            </p:nvSpPr>
            <p:spPr>
              <a:xfrm rot="5400000">
                <a:off x="137170" y="-137170"/>
                <a:ext cx="985292" cy="1259632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9" name="Рівнобедрений трикутник 8"/>
            <p:cNvSpPr/>
            <p:nvPr/>
          </p:nvSpPr>
          <p:spPr>
            <a:xfrm rot="10800000">
              <a:off x="1115616" y="0"/>
              <a:ext cx="8033356" cy="223752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" name="Прямокутний трикутник 9"/>
            <p:cNvSpPr/>
            <p:nvPr/>
          </p:nvSpPr>
          <p:spPr>
            <a:xfrm rot="16200000" flipH="1">
              <a:off x="7471925" y="1420557"/>
              <a:ext cx="3092631" cy="251518"/>
            </a:xfrm>
            <a:prstGeom prst="rt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2284"/>
            <a:ext cx="9144000" cy="5305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2969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uk-UA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Компетентність – це результат </a:t>
            </a: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освіти</a:t>
            </a:r>
            <a:endParaRPr lang="uk-UA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З позицій </a:t>
            </a:r>
            <a:r>
              <a:rPr lang="uk-UA" dirty="0" err="1"/>
              <a:t>компетентнісного</a:t>
            </a:r>
            <a:r>
              <a:rPr lang="uk-UA" dirty="0"/>
              <a:t> підходу </a:t>
            </a:r>
            <a:r>
              <a:rPr lang="uk-UA" b="1" dirty="0"/>
              <a:t>безпосереднім результатом освітньої діяльності</a:t>
            </a:r>
            <a:r>
              <a:rPr lang="uk-UA" dirty="0"/>
              <a:t> є формування ключових </a:t>
            </a:r>
            <a:r>
              <a:rPr lang="uk-UA" dirty="0" err="1"/>
              <a:t>компетентностей</a:t>
            </a:r>
            <a:r>
              <a:rPr lang="uk-UA" dirty="0"/>
              <a:t>. </a:t>
            </a:r>
          </a:p>
          <a:p>
            <a:pPr lvl="0"/>
            <a:r>
              <a:rPr lang="uk-UA" dirty="0"/>
              <a:t>Ключові компетентності стосовно шкільної освіти – це здатність учнів самостійно діяти у невизначеній ситуації при вирішення актуальних для них проблем. </a:t>
            </a:r>
          </a:p>
          <a:p>
            <a:pPr lvl="0"/>
            <a:r>
              <a:rPr lang="uk-UA" dirty="0"/>
              <a:t>Компетентність – це вміння застосовувати знання та навики у незнайомій життєвій ситуації.  </a:t>
            </a:r>
          </a:p>
          <a:p>
            <a:pPr lvl="0"/>
            <a:r>
              <a:rPr lang="uk-UA" dirty="0"/>
              <a:t>Компетентність – це вміння вирішувати нові життєві проблеми. </a:t>
            </a:r>
          </a:p>
          <a:p>
            <a:pPr lvl="0"/>
            <a:r>
              <a:rPr lang="uk-UA" dirty="0"/>
              <a:t>Компетентність – це вміння адаптувати у нинішньому світі, який стрімко змінюється.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7304"/>
            <a:ext cx="9144000" cy="530516"/>
          </a:xfrm>
          <a:prstGeom prst="rect">
            <a:avLst/>
          </a:prstGeom>
        </p:spPr>
      </p:pic>
      <p:pic>
        <p:nvPicPr>
          <p:cNvPr id="5" name="Місце для вмісту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812555"/>
            <a:ext cx="2339752" cy="925265"/>
          </a:xfrm>
          <a:prstGeom prst="rect">
            <a:avLst/>
          </a:prstGeom>
        </p:spPr>
      </p:pic>
      <p:grpSp>
        <p:nvGrpSpPr>
          <p:cNvPr id="6" name="Групувати 5"/>
          <p:cNvGrpSpPr/>
          <p:nvPr/>
        </p:nvGrpSpPr>
        <p:grpSpPr>
          <a:xfrm>
            <a:off x="0" y="0"/>
            <a:ext cx="9148972" cy="3092631"/>
            <a:chOff x="0" y="0"/>
            <a:chExt cx="9148972" cy="3092631"/>
          </a:xfrm>
        </p:grpSpPr>
        <p:grpSp>
          <p:nvGrpSpPr>
            <p:cNvPr id="7" name="Групувати 6"/>
            <p:cNvGrpSpPr/>
            <p:nvPr/>
          </p:nvGrpSpPr>
          <p:grpSpPr>
            <a:xfrm>
              <a:off x="0" y="0"/>
              <a:ext cx="1259632" cy="3001516"/>
              <a:chOff x="0" y="0"/>
              <a:chExt cx="1259632" cy="3001516"/>
            </a:xfrm>
          </p:grpSpPr>
          <p:sp>
            <p:nvSpPr>
              <p:cNvPr id="10" name="Прямокутний трикутник 9"/>
              <p:cNvSpPr/>
              <p:nvPr/>
            </p:nvSpPr>
            <p:spPr>
              <a:xfrm rot="5400000">
                <a:off x="-1194978" y="1194978"/>
                <a:ext cx="3001516" cy="611560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1" name="Прямокутний трикутник 10"/>
              <p:cNvSpPr/>
              <p:nvPr/>
            </p:nvSpPr>
            <p:spPr>
              <a:xfrm rot="5400000">
                <a:off x="137170" y="-137170"/>
                <a:ext cx="985292" cy="1259632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8" name="Рівнобедрений трикутник 7"/>
            <p:cNvSpPr/>
            <p:nvPr/>
          </p:nvSpPr>
          <p:spPr>
            <a:xfrm rot="10800000">
              <a:off x="1115616" y="0"/>
              <a:ext cx="8033356" cy="223752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" name="Прямокутний трикутник 8"/>
            <p:cNvSpPr/>
            <p:nvPr/>
          </p:nvSpPr>
          <p:spPr>
            <a:xfrm rot="16200000" flipH="1">
              <a:off x="7471925" y="1420557"/>
              <a:ext cx="3092631" cy="251518"/>
            </a:xfrm>
            <a:prstGeom prst="rt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  <p:extLst>
      <p:ext uri="{BB962C8B-B14F-4D97-AF65-F5344CB8AC3E}">
        <p14:creationId xmlns="" xmlns:p14="http://schemas.microsoft.com/office/powerpoint/2010/main" val="39546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7304"/>
            <a:ext cx="9144000" cy="530516"/>
          </a:xfrm>
          <a:prstGeom prst="rect">
            <a:avLst/>
          </a:prstGeom>
        </p:spPr>
      </p:pic>
      <p:pic>
        <p:nvPicPr>
          <p:cNvPr id="9" name="Місце для вмісту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812555"/>
            <a:ext cx="2339752" cy="925265"/>
          </a:xfrm>
          <a:prstGeom prst="rect">
            <a:avLst/>
          </a:prstGeom>
        </p:spPr>
      </p:pic>
      <p:sp>
        <p:nvSpPr>
          <p:cNvPr id="15" name="Прямокутник 14"/>
          <p:cNvSpPr/>
          <p:nvPr/>
        </p:nvSpPr>
        <p:spPr>
          <a:xfrm>
            <a:off x="1979711" y="3977017"/>
            <a:ext cx="5301529" cy="7025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рямокутник 13"/>
          <p:cNvSpPr/>
          <p:nvPr/>
        </p:nvSpPr>
        <p:spPr>
          <a:xfrm>
            <a:off x="1979711" y="2890664"/>
            <a:ext cx="5301529" cy="7025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кутник 11"/>
          <p:cNvSpPr/>
          <p:nvPr/>
        </p:nvSpPr>
        <p:spPr>
          <a:xfrm>
            <a:off x="1979712" y="1794953"/>
            <a:ext cx="5301529" cy="7025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Класифікація та зміст </a:t>
            </a: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ключових </a:t>
            </a:r>
            <a:r>
              <a:rPr lang="uk-UA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компетентностей</a:t>
            </a:r>
            <a:endParaRPr lang="uk-UA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Місце для вмісту 4"/>
          <p:cNvSpPr>
            <a:spLocks noGrp="1"/>
          </p:cNvSpPr>
          <p:nvPr>
            <p:ph idx="1"/>
          </p:nvPr>
        </p:nvSpPr>
        <p:spPr>
          <a:xfrm>
            <a:off x="628650" y="1319617"/>
            <a:ext cx="7886700" cy="3626115"/>
          </a:xfrm>
        </p:spPr>
        <p:txBody>
          <a:bodyPr/>
          <a:lstStyle/>
          <a:p>
            <a:pPr marL="0" indent="0" algn="ctr">
              <a:buNone/>
            </a:pPr>
            <a:r>
              <a:rPr lang="uk-UA" b="1" i="1" dirty="0" smtClean="0"/>
              <a:t>Ієрархія </a:t>
            </a:r>
            <a:r>
              <a:rPr lang="uk-UA" b="1" i="1" dirty="0"/>
              <a:t>освітніх </a:t>
            </a:r>
            <a:r>
              <a:rPr lang="uk-UA" b="1" i="1" dirty="0" err="1" smtClean="0"/>
              <a:t>компетентностей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1826755" y="1849388"/>
            <a:ext cx="54904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</a:t>
            </a:r>
            <a:r>
              <a:rPr lang="uk-UA" dirty="0" err="1"/>
              <a:t>люч</a:t>
            </a:r>
            <a:r>
              <a:rPr lang="ru-RU" dirty="0" err="1"/>
              <a:t>ов</a:t>
            </a:r>
            <a:r>
              <a:rPr lang="uk-UA" dirty="0"/>
              <a:t>і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uk-UA" dirty="0" smtClean="0"/>
              <a:t>базові</a:t>
            </a:r>
            <a:r>
              <a:rPr lang="ru-RU" dirty="0" smtClean="0"/>
              <a:t>)</a:t>
            </a:r>
          </a:p>
          <a:p>
            <a:pPr algn="ctr"/>
            <a:r>
              <a:rPr lang="uk-UA" dirty="0" smtClean="0"/>
              <a:t>реалізовані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uk-UA" dirty="0" smtClean="0"/>
              <a:t>загальному</a:t>
            </a:r>
            <a:r>
              <a:rPr lang="ru-RU" dirty="0" smtClean="0"/>
              <a:t> </a:t>
            </a:r>
            <a:r>
              <a:rPr lang="ru-RU" dirty="0"/>
              <a:t>для </a:t>
            </a:r>
            <a:r>
              <a:rPr lang="uk-UA" dirty="0" smtClean="0"/>
              <a:t>всіх</a:t>
            </a:r>
            <a:r>
              <a:rPr lang="ru-RU" dirty="0" smtClean="0"/>
              <a:t> </a:t>
            </a:r>
            <a:r>
              <a:rPr lang="uk-UA" dirty="0" smtClean="0"/>
              <a:t>предметів</a:t>
            </a:r>
            <a:r>
              <a:rPr lang="ru-RU" dirty="0" smtClean="0"/>
              <a:t> </a:t>
            </a:r>
            <a:r>
              <a:rPr lang="uk-UA" dirty="0" smtClean="0"/>
              <a:t>змісті</a:t>
            </a:r>
          </a:p>
          <a:p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2015716" y="2905394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err="1"/>
              <a:t>Загальнопредметні</a:t>
            </a:r>
            <a:r>
              <a:rPr lang="uk-UA" dirty="0"/>
              <a:t> (міжпредметні</a:t>
            </a:r>
            <a:r>
              <a:rPr lang="uk-UA" dirty="0" smtClean="0"/>
              <a:t>)</a:t>
            </a:r>
          </a:p>
          <a:p>
            <a:pPr algn="ctr"/>
            <a:r>
              <a:rPr lang="uk-UA" dirty="0" smtClean="0"/>
              <a:t>реалізовані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uk-UA" dirty="0" smtClean="0"/>
              <a:t>змісті</a:t>
            </a:r>
            <a:r>
              <a:rPr lang="ru-RU" dirty="0" smtClean="0"/>
              <a:t> </a:t>
            </a:r>
            <a:r>
              <a:rPr lang="uk-UA" dirty="0" smtClean="0"/>
              <a:t>освітньої</a:t>
            </a:r>
            <a:r>
              <a:rPr lang="ru-RU" dirty="0" smtClean="0"/>
              <a:t> </a:t>
            </a:r>
            <a:r>
              <a:rPr lang="uk-UA" dirty="0" smtClean="0"/>
              <a:t>галузі</a:t>
            </a:r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1826755" y="3996606"/>
            <a:ext cx="5198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Предметні</a:t>
            </a:r>
          </a:p>
          <a:p>
            <a:pPr algn="ctr"/>
            <a:r>
              <a:rPr lang="uk-UA" dirty="0" smtClean="0"/>
              <a:t>сформовані в рамках окремих предметів</a:t>
            </a:r>
            <a:endParaRPr lang="uk-UA" dirty="0"/>
          </a:p>
        </p:txBody>
      </p:sp>
      <p:sp>
        <p:nvSpPr>
          <p:cNvPr id="13" name="Стрілка вправо 12"/>
          <p:cNvSpPr/>
          <p:nvPr/>
        </p:nvSpPr>
        <p:spPr>
          <a:xfrm rot="5400000">
            <a:off x="4375398" y="2346081"/>
            <a:ext cx="393203" cy="695966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Стрілка вправо 16"/>
          <p:cNvSpPr/>
          <p:nvPr/>
        </p:nvSpPr>
        <p:spPr>
          <a:xfrm rot="5400000">
            <a:off x="4375398" y="3439839"/>
            <a:ext cx="393203" cy="695966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8" name="Групувати 17"/>
          <p:cNvGrpSpPr/>
          <p:nvPr/>
        </p:nvGrpSpPr>
        <p:grpSpPr>
          <a:xfrm>
            <a:off x="0" y="0"/>
            <a:ext cx="9148972" cy="3092631"/>
            <a:chOff x="0" y="0"/>
            <a:chExt cx="9148972" cy="3092631"/>
          </a:xfrm>
        </p:grpSpPr>
        <p:grpSp>
          <p:nvGrpSpPr>
            <p:cNvPr id="19" name="Групувати 18"/>
            <p:cNvGrpSpPr/>
            <p:nvPr/>
          </p:nvGrpSpPr>
          <p:grpSpPr>
            <a:xfrm>
              <a:off x="0" y="0"/>
              <a:ext cx="1259632" cy="3001516"/>
              <a:chOff x="0" y="0"/>
              <a:chExt cx="1259632" cy="3001516"/>
            </a:xfrm>
          </p:grpSpPr>
          <p:sp>
            <p:nvSpPr>
              <p:cNvPr id="22" name="Прямокутний трикутник 21"/>
              <p:cNvSpPr/>
              <p:nvPr/>
            </p:nvSpPr>
            <p:spPr>
              <a:xfrm rot="5400000">
                <a:off x="-1194978" y="1194978"/>
                <a:ext cx="3001516" cy="611560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3" name="Прямокутний трикутник 22"/>
              <p:cNvSpPr/>
              <p:nvPr/>
            </p:nvSpPr>
            <p:spPr>
              <a:xfrm rot="5400000">
                <a:off x="137170" y="-137170"/>
                <a:ext cx="985292" cy="1259632"/>
              </a:xfrm>
              <a:prstGeom prst="rtTriangl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20" name="Рівнобедрений трикутник 19"/>
            <p:cNvSpPr/>
            <p:nvPr/>
          </p:nvSpPr>
          <p:spPr>
            <a:xfrm rot="10800000">
              <a:off x="1115616" y="0"/>
              <a:ext cx="8033356" cy="223752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1" name="Прямокутний трикутник 20"/>
            <p:cNvSpPr/>
            <p:nvPr/>
          </p:nvSpPr>
          <p:spPr>
            <a:xfrm rot="16200000" flipH="1">
              <a:off x="7471925" y="1420557"/>
              <a:ext cx="3092631" cy="251518"/>
            </a:xfrm>
            <a:prstGeom prst="rt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  <p:extLst>
      <p:ext uri="{BB962C8B-B14F-4D97-AF65-F5344CB8AC3E}">
        <p14:creationId xmlns="" xmlns:p14="http://schemas.microsoft.com/office/powerpoint/2010/main" val="32396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0M4RvobZ0ezppHsrmnqE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YqfeWItkyKjhmqyp_l0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vdsyOg40WY3qy4yb_W8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vdsyOg40WY3qy4yb_W8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vdsyOg40WY3qy4yb_W8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vdsyOg40WY3qy4yb_W8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vdsyOg40WY3qy4yb_W8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YqfeWItkyKjhmqyp_l0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vdsyOg40WY3qy4yb_W8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1689</TotalTime>
  <Words>1955</Words>
  <Application>Microsoft Office PowerPoint</Application>
  <PresentationFormat>Экран (16:10)</PresentationFormat>
  <Paragraphs>346</Paragraphs>
  <Slides>39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39</vt:i4>
      </vt:variant>
    </vt:vector>
  </HeadingPairs>
  <TitlesOfParts>
    <vt:vector size="42" baseType="lpstr">
      <vt:lpstr>Тема Office</vt:lpstr>
      <vt:lpstr>Acrobat Document</vt:lpstr>
      <vt:lpstr>think-cell Slide</vt:lpstr>
      <vt:lpstr>Слайд 1</vt:lpstr>
      <vt:lpstr>Актуальність компетентнісного підходу  в освіті</vt:lpstr>
      <vt:lpstr>Чому час говорити про компетентнісний підхід в освіті?</vt:lpstr>
      <vt:lpstr>Трохи історії</vt:lpstr>
      <vt:lpstr>Чотири базові принципи освіти XXI століття:</vt:lpstr>
      <vt:lpstr>Компетентнісний підхід: суть і особливості</vt:lpstr>
      <vt:lpstr>Відмінність традиційного і компетентнісного підходів у навчанні</vt:lpstr>
      <vt:lpstr>Компетентність – це результат освіти</vt:lpstr>
      <vt:lpstr>Класифікація та зміст ключових компетентностей</vt:lpstr>
      <vt:lpstr>Класифікація та зміст ключових компетентностей</vt:lpstr>
      <vt:lpstr>Зміст ключових компетентностей</vt:lpstr>
      <vt:lpstr>КЛЮЧОВІ КОМПЕТЕНТНОСТІ</vt:lpstr>
      <vt:lpstr>Аспекти ключових компетентностей</vt:lpstr>
      <vt:lpstr>ІНФОРМАЦІЙНА КОМПЕТЕНТНІСТЬ:  планування інформаційного пошуку 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КОМПЕТЕНТІСТНИЙ ПІДХІД. ТЕСТОВІ ЗАВДАННЯ</vt:lpstr>
      <vt:lpstr>КОМПЕТЕНТІСТНИЙ ПІДХІД. ТЕСТОВІ ЗАВДАННЯ</vt:lpstr>
      <vt:lpstr>КОМПЕТЕНТІСТНИЙ ПІДХІД. ТЕСТОВІ ЗАВДАННЯ</vt:lpstr>
      <vt:lpstr>Слайд 28</vt:lpstr>
      <vt:lpstr>Слайд 29</vt:lpstr>
      <vt:lpstr>Слайд 30</vt:lpstr>
      <vt:lpstr>Завдання для учнів 1–2 класiв</vt:lpstr>
      <vt:lpstr>Завдання для учнів 1–2 класiв</vt:lpstr>
      <vt:lpstr>Завдання для учнів 1–2 класiв</vt:lpstr>
      <vt:lpstr>Завдання для учнів 1–2 класiв</vt:lpstr>
      <vt:lpstr>Репозитарій інформаційно-освітніх ресурсів  „КОЛОСКА”</vt:lpstr>
      <vt:lpstr>Слайд 36</vt:lpstr>
      <vt:lpstr>Слайд 37</vt:lpstr>
      <vt:lpstr>Слайд 38</vt:lpstr>
      <vt:lpstr>ДЯКУЮ ЗА УВАГУ!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Julya</cp:lastModifiedBy>
  <cp:revision>190</cp:revision>
  <dcterms:created xsi:type="dcterms:W3CDTF">2014-02-11T14:18:40Z</dcterms:created>
  <dcterms:modified xsi:type="dcterms:W3CDTF">2016-11-09T10:32:25Z</dcterms:modified>
</cp:coreProperties>
</file>