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707" r:id="rId2"/>
  </p:sldMasterIdLst>
  <p:notesMasterIdLst>
    <p:notesMasterId r:id="rId16"/>
  </p:notesMasterIdLst>
  <p:handoutMasterIdLst>
    <p:handoutMasterId r:id="rId17"/>
  </p:handoutMasterIdLst>
  <p:sldIdLst>
    <p:sldId id="455" r:id="rId3"/>
    <p:sldId id="467" r:id="rId4"/>
    <p:sldId id="517" r:id="rId5"/>
    <p:sldId id="518" r:id="rId6"/>
    <p:sldId id="526" r:id="rId7"/>
    <p:sldId id="527" r:id="rId8"/>
    <p:sldId id="528" r:id="rId9"/>
    <p:sldId id="470" r:id="rId10"/>
    <p:sldId id="460" r:id="rId11"/>
    <p:sldId id="525" r:id="rId12"/>
    <p:sldId id="530" r:id="rId13"/>
    <p:sldId id="532" r:id="rId14"/>
    <p:sldId id="531" r:id="rId15"/>
  </p:sldIdLst>
  <p:sldSz cx="9144000" cy="5143500" type="screen16x9"/>
  <p:notesSz cx="6858000" cy="9945688"/>
  <p:custDataLst>
    <p:tags r:id="rId18"/>
  </p:custDataLst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D3F"/>
    <a:srgbClr val="B5D77A"/>
    <a:srgbClr val="C3CC48"/>
    <a:srgbClr val="83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6" autoAdjust="0"/>
    <p:restoredTop sz="94622" autoAdjust="0"/>
  </p:normalViewPr>
  <p:slideViewPr>
    <p:cSldViewPr>
      <p:cViewPr varScale="1">
        <p:scale>
          <a:sx n="90" d="100"/>
          <a:sy n="90" d="100"/>
        </p:scale>
        <p:origin x="-654" y="-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AC525-01BD-4A71-B5A6-2F17E222A584}" type="datetimeFigureOut">
              <a:rPr lang="ru-RU" smtClean="0"/>
              <a:t>22.09.2016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FCC7-A5D7-481A-A193-2EBF53AFDF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395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2940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C95746-6154-45B1-A5E8-C12849FB930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52767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5604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38" tIns="46769" rIns="93538" bIns="46769" anchor="b"/>
          <a:lstStyle/>
          <a:p>
            <a:pPr algn="r">
              <a:defRPr/>
            </a:pPr>
            <a:fld id="{5353F54F-F821-4851-9E89-6D0384633821}" type="slidenum">
              <a:rPr lang="uk-UA" sz="1200">
                <a:latin typeface="+mn-lt"/>
              </a:rPr>
              <a:pPr algn="r">
                <a:defRPr/>
              </a:pPr>
              <a:t>1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395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6704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2" tIns="46776" rIns="93552" bIns="46776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73F1C10-9D96-4077-A1C0-BA8E8927A244}" type="slidenum">
              <a:rPr lang="uk-UA" sz="1200">
                <a:latin typeface="Arial" charset="0"/>
              </a:rPr>
              <a:pPr algn="r" eaLnBrk="1" hangingPunct="1"/>
              <a:t>9</a:t>
            </a:fld>
            <a:endParaRPr lang="uk-UA" sz="1200" dirty="0">
              <a:latin typeface="Arial" charset="0"/>
            </a:endParaRPr>
          </a:p>
        </p:txBody>
      </p:sp>
      <p:sp>
        <p:nvSpPr>
          <p:cNvPr id="26627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6628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52" tIns="46776" rIns="93552" bIns="46776" anchor="b"/>
          <a:lstStyle/>
          <a:p>
            <a:pPr algn="r">
              <a:defRPr/>
            </a:pPr>
            <a:fld id="{4043FC62-1046-46B2-948A-64A9454A16BD}" type="slidenum">
              <a:rPr lang="uk-UA" sz="1200">
                <a:latin typeface="+mn-lt"/>
              </a:rPr>
              <a:pPr algn="r">
                <a:defRPr/>
              </a:pPr>
              <a:t>9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194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2" tIns="46776" rIns="93552" bIns="46776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73F1C10-9D96-4077-A1C0-BA8E8927A244}" type="slidenum">
              <a:rPr lang="uk-UA" sz="1200">
                <a:latin typeface="Arial" charset="0"/>
              </a:rPr>
              <a:pPr algn="r" eaLnBrk="1" hangingPunct="1"/>
              <a:t>11</a:t>
            </a:fld>
            <a:endParaRPr lang="uk-UA" sz="1200" dirty="0">
              <a:latin typeface="Arial" charset="0"/>
            </a:endParaRPr>
          </a:p>
        </p:txBody>
      </p:sp>
      <p:sp>
        <p:nvSpPr>
          <p:cNvPr id="26627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6628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52" tIns="46776" rIns="93552" bIns="46776" anchor="b"/>
          <a:lstStyle/>
          <a:p>
            <a:pPr algn="r">
              <a:defRPr/>
            </a:pPr>
            <a:fld id="{4043FC62-1046-46B2-948A-64A9454A16BD}" type="slidenum">
              <a:rPr lang="uk-UA" sz="1200">
                <a:latin typeface="+mn-lt"/>
              </a:rPr>
              <a:pPr algn="r">
                <a:defRPr/>
              </a:pPr>
              <a:t>11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788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2" tIns="46776" rIns="93552" bIns="46776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73F1C10-9D96-4077-A1C0-BA8E8927A244}" type="slidenum">
              <a:rPr lang="uk-UA" sz="1200">
                <a:solidFill>
                  <a:prstClr val="black"/>
                </a:solidFill>
                <a:latin typeface="Arial" charset="0"/>
              </a:rPr>
              <a:pPr algn="r" eaLnBrk="1" hangingPunct="1"/>
              <a:t>12</a:t>
            </a:fld>
            <a:endParaRPr lang="uk-UA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6628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52" tIns="46776" rIns="93552" bIns="46776" anchor="b"/>
          <a:lstStyle/>
          <a:p>
            <a:pPr algn="r">
              <a:defRPr/>
            </a:pPr>
            <a:fld id="{4043FC62-1046-46B2-948A-64A9454A16BD}" type="slidenum">
              <a:rPr lang="uk-UA" sz="1200">
                <a:solidFill>
                  <a:prstClr val="black"/>
                </a:solidFill>
                <a:latin typeface="Calibri"/>
              </a:rPr>
              <a:pPr algn="r">
                <a:defRPr/>
              </a:pPr>
              <a:t>12</a:t>
            </a:fld>
            <a:endParaRPr lang="uk-UA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8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488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8906F-27A8-4336-8EEF-11CE3B1E45A3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139D-6F19-4F8D-B507-8EFB0A46952E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729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277AC-2618-413E-9C16-0C86F39EF5EA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E5290-B6EB-4A18-8863-DEFE7822AB1A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410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9797-56CA-4326-94BC-66E95C7E3C49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1372-7716-4476-A576-A951F50E0CE7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095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7DB63-95D2-46C0-9B51-9B0C625AE486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C56C-C5CD-4FCB-BD7D-A6B6C9CEB7BD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106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6218-C968-48AE-B631-F9B3714F6104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E0511-1642-406F-8FF2-6E7CEAACC101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720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851E-5269-4097-9519-0AE59A7C8D0D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95C2-4508-4BEC-9988-A40D724D7B70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5792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7013" cy="33920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200152"/>
            <a:ext cx="4037012" cy="33920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7A095-AEA6-4ADB-ABAE-BF92F1ED709D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A1FC-1043-4DC0-A09F-3144EB083618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2557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BE06A-2F47-4030-A0BC-01DCCA76D96C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49D5-638C-4282-893B-34AB399EA15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6458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F7ADA-5B55-4E2B-8140-4CB4D93E6830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B45D9-48ED-4824-9689-BB8083EA3F3A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54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252DA-9782-428B-BD21-1849039D4CB5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412CE-0C85-430E-A91F-69EDF03A6015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563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0331-FC4A-4B7C-B56B-C078A493A623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2F36E-3C55-4A24-AB8E-B301009A4C8C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632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684BE-A90B-4CC1-8857-BB8804252CE3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B02D-C65C-4403-85E5-E4FB226C1A78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0954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A7C9-CEE2-41DF-AE73-FDB161CD0F22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55B2-7858-4CA1-BD4C-78F4CC8C4CB6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3829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E3CA-1553-42EA-8EAB-D00345159CE1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33A6-24E3-48B2-8BB4-8E7B77B88B85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6063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96441"/>
            <a:ext cx="2055812" cy="4495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6441"/>
            <a:ext cx="6018213" cy="4495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CF08-6CD8-4C15-A05B-B647EED89DE4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E8E52-2B2A-401F-89E1-CE4FC134C09F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341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0EA01-31CC-406C-A55E-DF8AAFABCD84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3E5-3B89-4E97-86C3-792E75A9337F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57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5D63D-C956-4C68-91EB-884807A3A2B5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7155-AF0B-4FC8-A985-2EC1F44E9C07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211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BBB65-ED9E-4310-B836-6CE3A3E66EC8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ED9FC-6C54-4A38-AB8D-981EF870CF20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73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6ED1B-F660-4892-BC33-A8B1CE57DEF5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6BF46-6B4A-4FF7-A0FE-DFF7C4DDA527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575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47654-0279-426D-BDD8-FB3EAB6F953B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EB460-0094-4C05-9CE8-892969B16A2E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710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A7770-034C-4358-937D-EAD73C310F65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5C20-A590-4AD6-81F8-733A45FFE7D9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773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uk-UA" noProof="0" dirty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ECBFC-E128-4BA8-A8B7-9A60074D5DFC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3B78F-3BB4-4BE7-8B96-CBEC4F07A535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642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374E3529-8768-4784-B7DC-AAB9ADCA7572}" type="datetime1">
              <a:rPr lang="uk-UA" smtClean="0"/>
              <a:t>22.09.2016</a:t>
            </a:fld>
            <a:endParaRPr lang="uk-U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70FDD41-9551-42E7-B99A-1AC984A18C63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441"/>
            <a:ext cx="8226425" cy="107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642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Для правки структуры щелкните мышью</a:t>
            </a:r>
          </a:p>
          <a:p>
            <a:pPr lvl="1"/>
            <a:r>
              <a:rPr lang="uk-UA" smtClean="0"/>
              <a:t>Второй уровень структуры</a:t>
            </a:r>
          </a:p>
          <a:p>
            <a:pPr lvl="2"/>
            <a:r>
              <a:rPr lang="uk-UA" smtClean="0"/>
              <a:t>Третий уровень структуры</a:t>
            </a:r>
          </a:p>
          <a:p>
            <a:pPr lvl="3"/>
            <a:r>
              <a:rPr lang="uk-UA" smtClean="0"/>
              <a:t>Четвёртый уровень структуры</a:t>
            </a:r>
          </a:p>
          <a:p>
            <a:pPr lvl="4"/>
            <a:r>
              <a:rPr lang="uk-UA" smtClean="0"/>
              <a:t>Пятый уровень структуры</a:t>
            </a:r>
          </a:p>
          <a:p>
            <a:pPr lvl="4"/>
            <a:r>
              <a:rPr lang="uk-UA" smtClean="0"/>
              <a:t>Шестой уровень структуры</a:t>
            </a:r>
          </a:p>
          <a:p>
            <a:pPr lvl="4"/>
            <a:r>
              <a:rPr lang="uk-UA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4764885"/>
            <a:ext cx="2130425" cy="275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 defTabSz="449263">
              <a:buSzPct val="100000"/>
              <a:defRPr/>
            </a:pPr>
            <a:fld id="{F5581BCB-AFDC-4998-8D81-E62C7C61BA7E}" type="datetime1">
              <a:rPr lang="uk-UA" sz="1800" smtClean="0">
                <a:latin typeface="Arial" charset="0"/>
              </a:rPr>
              <a:t>22.09.2016</a:t>
            </a:fld>
            <a:endParaRPr lang="uk-UA" sz="1800" dirty="0">
              <a:latin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4766072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uk-UA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7" y="4764885"/>
            <a:ext cx="2130425" cy="275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 defTabSz="449263">
              <a:buSzPct val="100000"/>
              <a:defRPr/>
            </a:pPr>
            <a:fld id="{6A8A6F70-4E17-454D-8D34-3ACA3ADF1C62}" type="slidenum">
              <a:rPr lang="uk-UA" sz="1800" smtClean="0">
                <a:latin typeface="Arial" charset="0"/>
              </a:rPr>
              <a:pPr defTabSz="449263">
                <a:buSzPct val="100000"/>
                <a:defRPr/>
              </a:pPr>
              <a:t>‹#›</a:t>
            </a:fld>
            <a:endParaRPr lang="uk-UA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0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tags" Target="../tags/tag4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3.bin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6.xml"/><Relationship Id="rId7" Type="http://schemas.openxmlformats.org/officeDocument/2006/relationships/image" Target="../media/image2.jpeg"/><Relationship Id="rId12" Type="http://schemas.openxmlformats.org/officeDocument/2006/relationships/image" Target="../media/image20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4.xml"/><Relationship Id="rId11" Type="http://schemas.openxmlformats.org/officeDocument/2006/relationships/hyperlink" Target="http://www.kolosok.org.ua/" TargetMode="Externa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tags" Target="../tags/tag17.xml"/><Relationship Id="rId9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19.xml"/><Relationship Id="rId7" Type="http://schemas.openxmlformats.org/officeDocument/2006/relationships/image" Target="../media/image2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tags" Target="../tags/tag20.xml"/><Relationship Id="rId9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image" Target="../media/image2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7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eg"/><Relationship Id="rId4" Type="http://schemas.openxmlformats.org/officeDocument/2006/relationships/tags" Target="../tags/tag13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448232"/>
              </p:ext>
            </p:extLst>
          </p:nvPr>
        </p:nvGraphicFramePr>
        <p:xfrm>
          <a:off x="0" y="3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1" name="think-cell Slide" r:id="rId7" imgW="381" imgH="381" progId="TCLayout.ActiveDocument.1">
                  <p:embed/>
                </p:oleObj>
              </mc:Choice>
              <mc:Fallback>
                <p:oleObj name="think-cell Slide" r:id="rId7" imgW="381" imgH="3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3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9" descr="data:image/jpeg;base64,/9j/4AAQSkZJRgABAQAAAQABAAD/2wCEAAkGBhQSERUUERQUFRQVDRcaGBYVFxUYFRYUFRUWFCIZFhYZHCcqGB4oIBQYIDggJCcuLC0uFR4xNTAqOCYrLDUBCQoKDgwOGg8PGCkdHR8sNSwwNTQ1LCksLi81NSk1NSwsKSk1LDUpNCk1Ki01NTMpNSwpKTEtLyksKSkpKikpKf/AABEIAFcAoAMBIgACEQEDEQH/xAAcAAABBAMBAAAAAAAAAAAAAAAAAQIFBgQHCAP/xAA9EAACAQMCBAMGAwYDCQAAAAABAgMABBESIQUGEzEiQVEHFDJhcYFCUpEIFSNyobFTYoIWJUNkc5LD4fD/xAAZAQEBAQEBAQAAAAAAAAAAAAAAAQIDBAX/xAAlEQEAAgIBAwIHAAAAAAAAAAAAAQIDESEEEjEyoRNBQlFhcYH/2gAMAwEAAhEDEQA/AN0CnA0wGnA1pk8GnUwGnZoHUtNpQailpaSlqKKKKKAooooCiimyOACT2AoHZoqszc+wgZSOeQe4NcKVibDIjadIzjxZ8qZw32i2ssqQt1IpWsuuVmXQFj89RPwkd9/KgtNFYthxOKdA8MiSIezIwZf1FZVAUUUUGIDTgaYKcK0yeDTgabSipsPFKKbS1NqcKKbS5oHUUlFFLRSUVNhTWuPbRz61harFA2m4nzpYd441+Jh6HfA+vyrYprl324cVM3F5VydMKJGM+WFDHH3Y1RUm5iudev3ibWfxdR8/3qy8B5+lk1W19IZYJ4xE0jAGeJWYYKSHcqDglScEZqJ5G5W/eN4lt1BHqDEscE4UZ8K/iPyz6+lbI4D+z5Mt0puZojbpID4NReQKc6cEeHON9/pQbK9nPIA4VFJGJmlMkuokjSowMABcn9auFJiloCiiigjLu7Ea5IJ9AO5OM0nC+ILPDHKmQroCAe49VPzB2+1QF9cPcXvRjPggtmeTGMGSTKoh289Lt/pFN5OvtMs9se2rrR/ySk61H0kDf94rxU6m05ppb0zG4/jntOca4uLeNnKs+ELaVxkhRk4z54rMhugyK6eIMisMY3DDOf61U7q4ea6lcE9GKHSoXxBpSwJ1Y+HCrtn/ABKyuRLzCS2xO9vL4P8AoS5dMfIeJP8ARWcXUWvltSfE8wsSmJeNqrrGVIdm0qNt2wWx+gJ+1Y/EeY/d4XllikXQsjacoSVj8xg437j+tQvF5f8AeNqP+e/8MlZPPjJ0mEpIjNvJrI/IcZ/oa809Tkrim+/q17m+Npi648qdMAM7ygaI1xqO2o537Abk9hikuOPokqREHXI5VBtgsEMhGfop/Sq/yxeqLt1l3eVB0ZD/AISqMwj0Ixrx+Ify0zirD9422/jF0+gY8Jb3eTZj5DBJzXS/U2mKWrPqn7G1jtuYI3lMZDKwi1+LGCgbSSD8iRkf5hXra8aErOsSlumQGOwAYjVp+uCNvnVeveAvG5uJHBOjphV7BXYMzMfMkqu3YBazPZ22bIHADNdTl/XV1nBz88AVcOXNe3ZfjUcrEzvSSi4+vVETgo7E6c4wxAyVBHnjfHypG5gT3hINLanMmDtgdNdRz9arXOsv8RAvx+92+n16nVXt88Z+31rw43IDcYVyk2LgRsBkDKgMxHngYP3NcLdbamu7mImYn9QncuNrxcSSskasQnxvtoDflB82+Q7DGe4rlv2p2jx8Wuw4OTclgfVXAYY+39q6W5NvI5LZVjXQ0R0SR5yVkG5Jb8WrOvV5hgawOd/Zha8TAaXVHKq4WWPGrT+VgdmFfXxzM1iZnbbl7l2WVLqFoCeqLhNGM51agB2/+xmuz0zgZ743+ta35P8AYfbWNws7SvO6HKBlVUVsY1EDJYjy32rZOa2MTit+sUTuzxphThpWCpqI21MT2zVO5I5vuGWKPifTE9xNIIGgw8bpGoYlnjJVd8jvvVS/aG4LcyLBOgLW0UbhwDsjsw8TD0IwM/L51qzkzmn3aQxy5e1mws8RZlVlyMMCpyGBAOR5AjzoOu0NOqM5du2kt0L41jKsVWRULLtmMSblD5HzqToK5wLhK25mYyB3mnLs2ANgoUL38gP6msSblpTcLOk2hlLjAAIKSLgqd/UKR81qy4pa5zhpOtx48MIjl7haWsPT1h2aV3dtgXaRic4z5DA+1Ytly6sV0LhJv+EyMmNnRiGG+dirAkfzNVjoFWcVJmLa8LpX7zgCyXMU/VA6c+vTjv4GTGc7fEafzRwJbyNk6oTVCyZAB+MYz3qfFLWJ6emta43tVZ4tyukwXEuh1CEOACRImMON9jt96JOXNVzDcNMNUUpcgLgMxhMRHfwjxE1Z6q83GJZOJvZo4iWOwEurCszs76dtQxpXG+O5YVI6fHE7iPyaT9x03UqxUgj1FQ/DuCe7tIYJgFkbUVbBAftqGCME7Z9cetQycw30tzdRQBSbW6t00N01V42UM7sT4hkE6dOwx51hXPOd0scs3UQiHmD3YRBF8cLOiYJ76hqyCPuD3rVsVbT3fNVnseX41m68svUkXOnsEQkYLAZ3bBxk9gdsb15/7OJ72lwZQQnV8GBgiZQO+dsYqtcP53uWvNEjqIf35Na5ZF06Vj1IgK+LqE53Ph2pvDOf7mUWeynq8YkgmfTjZTKVRB66UBLeW3qcZ+BjiI48JqFpsOXBFciaKXGQVdMZDpuVyc/EpJw3zI86sZaqryZxia8hFw8mnNzKDCEXCqjMgQn4tQwCTn12qpe2jnlrQJAo1mWEnQSQhQ6k/iY3bcAgKRupyT2rePHGOvbXwrYVzzRbRvGjzxB5ZSiLqGWdTgrt2IJxvUD7UudW4bY9WMZlkkEceR4VYqTqI88BTt64rSnKPPk0vELYTQ28ym8yqLBGpR5CAXQqAQ2wO+c43roHm/lWLiFq9vNkAkFWHdHGcMB9zt5g10HLPFefL65jaO4uZZI2IJRj4SQcjb7VnezjkiTiV2qYIhRg0z+SoN9OfVuwHzz5Ve7H9m+XrfxrqPohvwK3UYfQ7L+prc/L3LkFlCsNsgRF+5Y/mY/iP1oJCCMKoUDAAAA9ABjFelAFFB4EUCvRxTMVpkUopQKMVFLSikpRQKKwb7gkMzK0sSOy50sR4gD3APfB9O1Zwpaio+XgcLSCVokMgAAfA1YByAT548s1D8A5LSF5pJkikd+JSzxsBkoJMYyT+IYO47Z2q0UUEXBy5bpIZVgiEhctr0jVrbu2fzH1716LwOEBAIYwI5S6AKMJIdWWX0Y6m3/zVIUUGBBwaFJDIkSK7ElmAAJJ2JOPP5960z+0hwg67W4Hw6HiY+hzrH92repqG5s5Xi4havbzZAbBDD4kcbhl+f8A7oND+xbnOG2uEtpbeMma4wlxhTKjOAoXJGdO2Nj510gtag5V9gAtrpJp7nqrFIGRFQrqK7jWSTjfyHfFbgFAUUUUBRRRQIRTStJRVCgUUUUQUoFFFAtLRRUUUUUUBRRRQFFFFAUUUUBRRRQFFFFB/9k=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0338" y="-136921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4" name="Picture 2" descr="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>
            <p:custDataLst>
              <p:tags r:id="rId4"/>
            </p:custDataLst>
          </p:nvPr>
        </p:nvSpPr>
        <p:spPr bwMode="auto">
          <a:xfrm>
            <a:off x="1835696" y="2284066"/>
            <a:ext cx="6336704" cy="257209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ПРИРОДОЗНАВСТВО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1-4:</a:t>
            </a:r>
            <a:endParaRPr lang="uk-UA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rgbClr val="00B050"/>
                </a:solidFill>
              </a:rPr>
              <a:t>зміни вже сьогодні</a:t>
            </a:r>
          </a:p>
          <a:p>
            <a:pPr algn="r">
              <a:lnSpc>
                <a:spcPct val="150000"/>
              </a:lnSpc>
            </a:pPr>
            <a:endParaRPr lang="uk-UA" sz="1600" dirty="0" smtClean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uk-UA" sz="1600" dirty="0" smtClean="0">
                <a:solidFill>
                  <a:schemeClr val="tx1"/>
                </a:solidFill>
              </a:rPr>
              <a:t>Дарія Біда,</a:t>
            </a:r>
          </a:p>
          <a:p>
            <a:pPr algn="r">
              <a:lnSpc>
                <a:spcPct val="150000"/>
              </a:lnSpc>
            </a:pPr>
            <a:r>
              <a:rPr lang="uk-UA" sz="1600" dirty="0" smtClean="0">
                <a:solidFill>
                  <a:schemeClr val="tx1"/>
                </a:solidFill>
              </a:rPr>
              <a:t> доцент кафедри педагогіки </a:t>
            </a:r>
            <a:r>
              <a:rPr lang="uk-UA" sz="1600" dirty="0" err="1" smtClean="0">
                <a:solidFill>
                  <a:schemeClr val="tx1"/>
                </a:solidFill>
              </a:rPr>
              <a:t>ЛОІППО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4471" y="261323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pic>
        <p:nvPicPr>
          <p:cNvPr id="12" name="Picture 2" descr="http://pngimg.com/upload/tree_PNG216.png?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" y="143727"/>
            <a:ext cx="4784351" cy="322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56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honeygarden.ru/plants/redcurrant/redcurr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131" y="339502"/>
            <a:ext cx="1886855" cy="247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644819"/>
            <a:ext cx="547260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C00000"/>
              </a:solidFill>
              <a:ea typeface="Adobe Gothic Std B" pitchFamily="34" charset="-128"/>
              <a:cs typeface="Calibri" pitchFamily="34" charset="0"/>
            </a:endParaRPr>
          </a:p>
          <a:p>
            <a:endParaRPr lang="en-US" b="1" dirty="0">
              <a:solidFill>
                <a:srgbClr val="C00000"/>
              </a:solidFill>
              <a:ea typeface="Adobe Gothic Std B" pitchFamily="34" charset="-128"/>
              <a:cs typeface="Calibri" pitchFamily="34" charset="0"/>
            </a:endParaRPr>
          </a:p>
          <a:p>
            <a:r>
              <a:rPr lang="uk-UA" b="1" dirty="0" smtClean="0">
                <a:solidFill>
                  <a:srgbClr val="C00000"/>
                </a:solidFill>
                <a:ea typeface="Adobe Gothic Std B" pitchFamily="34" charset="-128"/>
                <a:cs typeface="Calibri" pitchFamily="34" charset="0"/>
              </a:rPr>
              <a:t>25 </a:t>
            </a:r>
            <a:r>
              <a:rPr lang="uk-UA" b="1" dirty="0">
                <a:solidFill>
                  <a:srgbClr val="C00000"/>
                </a:solidFill>
                <a:ea typeface="Adobe Gothic Std B" pitchFamily="34" charset="-128"/>
                <a:cs typeface="Calibri" pitchFamily="34" charset="0"/>
              </a:rPr>
              <a:t>листопада 2016 року</a:t>
            </a:r>
          </a:p>
          <a:p>
            <a:endParaRPr lang="en-US" sz="28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  <a:p>
            <a:r>
              <a:rPr lang="en-US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       </a:t>
            </a:r>
            <a:r>
              <a:rPr lang="uk-UA" b="1" dirty="0" smtClean="0">
                <a:solidFill>
                  <a:srgbClr val="C00000"/>
                </a:solidFill>
                <a:ea typeface="Adobe Gothic Std B" pitchFamily="34" charset="-128"/>
                <a:cs typeface="Calibri" pitchFamily="34" charset="0"/>
              </a:rPr>
              <a:t>ТЕМАТИКА</a:t>
            </a:r>
            <a:r>
              <a:rPr lang="en-US" b="1" dirty="0" smtClean="0">
                <a:solidFill>
                  <a:srgbClr val="C00000"/>
                </a:solidFill>
                <a:ea typeface="Adobe Gothic Std B" pitchFamily="34" charset="-128"/>
                <a:cs typeface="Calibri" pitchFamily="34" charset="0"/>
              </a:rPr>
              <a:t>:</a:t>
            </a:r>
            <a:endParaRPr lang="uk-UA" b="1" dirty="0" smtClean="0">
              <a:solidFill>
                <a:srgbClr val="C00000"/>
              </a:solidFill>
              <a:ea typeface="Adobe Gothic Std B" pitchFamily="34" charset="-128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ПРИРОДОЗНАВСТВО+</a:t>
            </a:r>
            <a:r>
              <a:rPr lang="uk-UA" sz="2800" b="1" dirty="0" err="1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КАЗКИ</a:t>
            </a:r>
            <a:endParaRPr lang="uk-UA" sz="2800" b="1" dirty="0" smtClean="0">
              <a:solidFill>
                <a:srgbClr val="FFC000"/>
              </a:solidFill>
              <a:ea typeface="Adobe Gothic Std B" pitchFamily="34" charset="-128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 err="1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ПРИРОДОЗНАВСТВО</a:t>
            </a:r>
            <a:r>
              <a:rPr lang="uk-UA" sz="28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+ЗАГАДКИ</a:t>
            </a:r>
            <a:endParaRPr lang="uk-UA" sz="28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ПРИРОДОЗНАВСТВО+</a:t>
            </a:r>
            <a:r>
              <a:rPr lang="uk-UA" sz="2800" b="1" dirty="0" err="1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ЧИСЛА</a:t>
            </a:r>
            <a:endParaRPr lang="uk-UA" sz="2800" b="1" dirty="0">
              <a:solidFill>
                <a:srgbClr val="FFC000"/>
              </a:solidFill>
              <a:ea typeface="Adobe Gothic Std B" pitchFamily="34" charset="-128"/>
              <a:cs typeface="Calibri" pitchFamily="34" charset="0"/>
            </a:endParaRPr>
          </a:p>
          <a:p>
            <a:r>
              <a:rPr lang="ru-RU" b="1" dirty="0" err="1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Компетентн</a:t>
            </a:r>
            <a:r>
              <a:rPr lang="uk-UA" b="1" dirty="0" err="1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існо</a:t>
            </a:r>
            <a:r>
              <a:rPr lang="uk-UA" b="1" dirty="0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 орієнтовані завдання</a:t>
            </a:r>
          </a:p>
          <a:p>
            <a:r>
              <a:rPr lang="uk-UA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н</a:t>
            </a:r>
            <a:r>
              <a:rPr lang="uk-UA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а міжпредметній та інтеграційній основі</a:t>
            </a:r>
          </a:p>
          <a:p>
            <a:pPr algn="ctr"/>
            <a:endParaRPr lang="uk-UA" b="1" dirty="0" smtClean="0">
              <a:solidFill>
                <a:srgbClr val="FFC000"/>
              </a:solidFill>
              <a:ea typeface="Adobe Gothic Std B" pitchFamily="34" charset="-128"/>
              <a:cs typeface="Calibri" pitchFamily="34" charset="0"/>
            </a:endParaRPr>
          </a:p>
          <a:p>
            <a:endParaRPr lang="ru-RU" sz="2800" b="1" dirty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4736601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5930" y="209462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653993"/>
              </p:ext>
            </p:extLst>
          </p:nvPr>
        </p:nvGraphicFramePr>
        <p:xfrm>
          <a:off x="539552" y="411511"/>
          <a:ext cx="3045750" cy="4305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0" name="Acrobat Document" r:id="rId7" imgW="11344148" imgH="16040100" progId="AcroExch.Document.7">
                  <p:embed/>
                </p:oleObj>
              </mc:Choice>
              <mc:Fallback>
                <p:oleObj name="Acrobat Document" r:id="rId7" imgW="11344148" imgH="160401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411511"/>
                        <a:ext cx="3045750" cy="4305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9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273271" y="25078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Объект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3353661"/>
              </p:ext>
            </p:extLst>
          </p:nvPr>
        </p:nvGraphicFramePr>
        <p:xfrm>
          <a:off x="0" y="3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6" name="think-cell Slide" r:id="rId8" imgW="381" imgH="381" progId="TCLayout.ActiveDocument.1">
                  <p:embed/>
                </p:oleObj>
              </mc:Choice>
              <mc:Fallback>
                <p:oleObj name="think-cell Slide" r:id="rId8" imgW="381" imgH="381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Заголовок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67544" y="276225"/>
            <a:ext cx="8386690" cy="12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spcBef>
                <a:spcPts val="0"/>
              </a:spcBef>
            </a:pPr>
            <a:endParaRPr lang="uk-UA" sz="3200" dirty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EB460-0094-4C05-9CE8-892969B16A2E}" type="slidenum">
              <a:rPr lang="uk-UA" smtClean="0"/>
              <a:pPr>
                <a:defRPr/>
              </a:pPr>
              <a:t>11</a:t>
            </a:fld>
            <a:endParaRPr lang="uk-UA" dirty="0"/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501" y="251922"/>
            <a:ext cx="6923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7DBD3F"/>
                </a:solidFill>
              </a:rPr>
              <a:t> </a:t>
            </a:r>
            <a:r>
              <a:rPr lang="ru-RU" b="1" dirty="0" err="1">
                <a:solidFill>
                  <a:srgbClr val="7DBD3F"/>
                </a:solidFill>
              </a:rPr>
              <a:t>II</a:t>
            </a:r>
            <a:r>
              <a:rPr lang="ru-RU" b="1" dirty="0">
                <a:solidFill>
                  <a:srgbClr val="7DBD3F"/>
                </a:solidFill>
              </a:rPr>
              <a:t> </a:t>
            </a:r>
            <a:r>
              <a:rPr lang="ru-RU" b="1" dirty="0" err="1">
                <a:solidFill>
                  <a:srgbClr val="7DBD3F"/>
                </a:solidFill>
              </a:rPr>
              <a:t>Всеукраїнський</a:t>
            </a:r>
            <a:r>
              <a:rPr lang="ru-RU" b="1" dirty="0">
                <a:solidFill>
                  <a:srgbClr val="7DBD3F"/>
                </a:solidFill>
              </a:rPr>
              <a:t> </a:t>
            </a:r>
            <a:r>
              <a:rPr lang="ru-RU" b="1" dirty="0" err="1">
                <a:solidFill>
                  <a:srgbClr val="7DBD3F"/>
                </a:solidFill>
              </a:rPr>
              <a:t>Інтернет</a:t>
            </a:r>
            <a:r>
              <a:rPr lang="ru-RU" b="1" dirty="0">
                <a:solidFill>
                  <a:srgbClr val="7DBD3F"/>
                </a:solidFill>
              </a:rPr>
              <a:t> конкурс </a:t>
            </a:r>
            <a:endParaRPr lang="ru-RU" b="1" dirty="0" smtClean="0">
              <a:solidFill>
                <a:srgbClr val="7DBD3F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„</a:t>
            </a:r>
            <a:r>
              <a:rPr lang="ru-RU" b="1" dirty="0">
                <a:solidFill>
                  <a:srgbClr val="FFC000"/>
                </a:solidFill>
              </a:rPr>
              <a:t>УЧИТЕЛЬ </a:t>
            </a:r>
            <a:r>
              <a:rPr lang="ru-RU" b="1" dirty="0" smtClean="0">
                <a:solidFill>
                  <a:srgbClr val="FFC000"/>
                </a:solidFill>
              </a:rPr>
              <a:t>РОКУ -2017” </a:t>
            </a:r>
            <a:r>
              <a:rPr lang="ru-RU" b="1" dirty="0">
                <a:solidFill>
                  <a:srgbClr val="7DBD3F"/>
                </a:solidFill>
              </a:rPr>
              <a:t>за </a:t>
            </a:r>
            <a:r>
              <a:rPr lang="ru-RU" b="1" dirty="0" err="1">
                <a:solidFill>
                  <a:srgbClr val="7DBD3F"/>
                </a:solidFill>
              </a:rPr>
              <a:t>версією</a:t>
            </a:r>
            <a:r>
              <a:rPr lang="ru-RU" b="1" dirty="0">
                <a:solidFill>
                  <a:srgbClr val="7DBD3F"/>
                </a:solidFill>
              </a:rPr>
              <a:t> </a:t>
            </a:r>
            <a:r>
              <a:rPr lang="ru-RU" b="1" dirty="0" err="1">
                <a:solidFill>
                  <a:srgbClr val="7DBD3F"/>
                </a:solidFill>
              </a:rPr>
              <a:t>науково</a:t>
            </a:r>
            <a:r>
              <a:rPr lang="ru-RU" b="1" dirty="0">
                <a:solidFill>
                  <a:srgbClr val="7DBD3F"/>
                </a:solidFill>
              </a:rPr>
              <a:t>-популярного </a:t>
            </a:r>
            <a:r>
              <a:rPr lang="ru-RU" b="1" dirty="0" err="1">
                <a:solidFill>
                  <a:srgbClr val="7DBD3F"/>
                </a:solidFill>
              </a:rPr>
              <a:t>природничого</a:t>
            </a:r>
            <a:r>
              <a:rPr lang="ru-RU" b="1" dirty="0">
                <a:solidFill>
                  <a:srgbClr val="7DBD3F"/>
                </a:solidFill>
              </a:rPr>
              <a:t> журналу </a:t>
            </a:r>
            <a:r>
              <a:rPr lang="ru-RU" b="1" dirty="0">
                <a:solidFill>
                  <a:srgbClr val="FFC000"/>
                </a:solidFill>
              </a:rPr>
              <a:t>„КОЛОСОК</a:t>
            </a:r>
            <a:r>
              <a:rPr lang="ru-RU" b="1" dirty="0" smtClean="0">
                <a:solidFill>
                  <a:srgbClr val="FFC000"/>
                </a:solidFill>
              </a:rPr>
              <a:t>”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68122"/>
            <a:ext cx="7810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uk-UA" sz="2000" dirty="0" smtClean="0"/>
              <a:t>Реєстрація – на сайті </a:t>
            </a:r>
            <a:r>
              <a:rPr lang="en-US" sz="2000" b="1" dirty="0" err="1">
                <a:solidFill>
                  <a:srgbClr val="7DBD3F"/>
                </a:solidFill>
                <a:hlinkClick r:id="rId11"/>
              </a:rPr>
              <a:t>www.kolosok.org.ua</a:t>
            </a:r>
            <a:r>
              <a:rPr lang="en-US" sz="2000" dirty="0" smtClean="0"/>
              <a:t> </a:t>
            </a:r>
            <a:r>
              <a:rPr lang="uk-UA" sz="2000" dirty="0" smtClean="0"/>
              <a:t>з </a:t>
            </a:r>
            <a:r>
              <a:rPr lang="uk-UA" sz="2000" dirty="0"/>
              <a:t>1 </a:t>
            </a:r>
            <a:r>
              <a:rPr lang="uk-UA" sz="2000" dirty="0" smtClean="0"/>
              <a:t>листопада. Б</a:t>
            </a:r>
            <a:r>
              <a:rPr lang="ru-RU" sz="2000" dirty="0" err="1" smtClean="0"/>
              <a:t>езкоштовний</a:t>
            </a:r>
            <a:r>
              <a:rPr lang="ru-RU" sz="2000" dirty="0"/>
              <a:t>, </a:t>
            </a:r>
            <a:r>
              <a:rPr lang="ru-RU" sz="2000" dirty="0" err="1"/>
              <a:t>анонімний</a:t>
            </a:r>
            <a:r>
              <a:rPr lang="ru-RU" sz="2000" dirty="0"/>
              <a:t>, </a:t>
            </a:r>
            <a:r>
              <a:rPr lang="ru-RU" sz="2000" dirty="0" err="1"/>
              <a:t>дистанційний</a:t>
            </a:r>
            <a:r>
              <a:rPr lang="ru-RU" sz="2000" dirty="0"/>
              <a:t>. </a:t>
            </a:r>
            <a:r>
              <a:rPr lang="ru-RU" sz="2000" dirty="0" err="1" smtClean="0"/>
              <a:t>Положення</a:t>
            </a:r>
            <a:r>
              <a:rPr lang="ru-RU" sz="2000" dirty="0" smtClean="0"/>
              <a:t>  про конкурс на </a:t>
            </a:r>
            <a:r>
              <a:rPr lang="ru-RU" sz="2000" dirty="0" err="1" smtClean="0"/>
              <a:t>сайті</a:t>
            </a:r>
            <a:r>
              <a:rPr lang="ru-RU" sz="20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/>
              <a:t>Завдання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7DBD3F"/>
                </a:solidFill>
              </a:rPr>
              <a:t>1 </a:t>
            </a:r>
            <a:r>
              <a:rPr lang="ru-RU" sz="2000" b="1" dirty="0" err="1" smtClean="0">
                <a:solidFill>
                  <a:srgbClr val="7DBD3F"/>
                </a:solidFill>
              </a:rPr>
              <a:t>етапу</a:t>
            </a:r>
            <a:r>
              <a:rPr lang="ru-RU" sz="2000" b="1" dirty="0" smtClean="0">
                <a:solidFill>
                  <a:srgbClr val="7DBD3F"/>
                </a:solidFill>
              </a:rPr>
              <a:t> </a:t>
            </a:r>
            <a:r>
              <a:rPr lang="ru-RU" sz="2000" dirty="0"/>
              <a:t>– 30 </a:t>
            </a:r>
            <a:r>
              <a:rPr lang="ru-RU" sz="2000" dirty="0" err="1"/>
              <a:t>тестових</a:t>
            </a:r>
            <a:r>
              <a:rPr lang="ru-RU" sz="2000" dirty="0"/>
              <a:t> </a:t>
            </a:r>
            <a:r>
              <a:rPr lang="ru-RU" sz="2000" dirty="0" err="1"/>
              <a:t>завдань</a:t>
            </a:r>
            <a:r>
              <a:rPr lang="ru-RU" sz="2000" dirty="0"/>
              <a:t>, </a:t>
            </a:r>
            <a:r>
              <a:rPr lang="ru-RU" sz="2000" dirty="0" err="1"/>
              <a:t>зміст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відповідає</a:t>
            </a:r>
            <a:r>
              <a:rPr lang="ru-RU" sz="2000" dirty="0"/>
              <a:t> </a:t>
            </a:r>
            <a:r>
              <a:rPr lang="ru-RU" sz="2000" dirty="0" err="1"/>
              <a:t>науковій</a:t>
            </a:r>
            <a:r>
              <a:rPr lang="ru-RU" sz="2000" dirty="0"/>
              <a:t> </a:t>
            </a:r>
            <a:r>
              <a:rPr lang="ru-RU" sz="2000" dirty="0" err="1"/>
              <a:t>парадигмі</a:t>
            </a:r>
            <a:r>
              <a:rPr lang="ru-RU" sz="2000" dirty="0"/>
              <a:t> </a:t>
            </a:r>
            <a:r>
              <a:rPr lang="ru-RU" sz="2000" dirty="0" err="1"/>
              <a:t>навчального</a:t>
            </a:r>
            <a:r>
              <a:rPr lang="ru-RU" sz="2000" dirty="0"/>
              <a:t> предмету </a:t>
            </a:r>
            <a:r>
              <a:rPr lang="ru-RU" sz="2000" dirty="0" err="1"/>
              <a:t>природознавства</a:t>
            </a:r>
            <a:r>
              <a:rPr lang="ru-RU" sz="2000" dirty="0"/>
              <a:t> у </a:t>
            </a:r>
            <a:r>
              <a:rPr lang="ru-RU" sz="2000" dirty="0" err="1"/>
              <a:t>початковій</a:t>
            </a:r>
            <a:r>
              <a:rPr lang="ru-RU" sz="2000" dirty="0"/>
              <a:t> </a:t>
            </a:r>
            <a:r>
              <a:rPr lang="ru-RU" sz="2000" dirty="0" err="1"/>
              <a:t>школі</a:t>
            </a:r>
            <a:r>
              <a:rPr lang="ru-RU" sz="2000" dirty="0"/>
              <a:t>, </a:t>
            </a:r>
            <a:r>
              <a:rPr lang="ru-RU" sz="2000" dirty="0" err="1"/>
              <a:t>фізики</a:t>
            </a:r>
            <a:r>
              <a:rPr lang="ru-RU" sz="2000" dirty="0"/>
              <a:t>, </a:t>
            </a:r>
            <a:r>
              <a:rPr lang="ru-RU" sz="2000" dirty="0" err="1"/>
              <a:t>астрономії</a:t>
            </a:r>
            <a:r>
              <a:rPr lang="ru-RU" sz="2000" dirty="0"/>
              <a:t>, </a:t>
            </a:r>
            <a:r>
              <a:rPr lang="ru-RU" sz="2000" dirty="0" err="1"/>
              <a:t>хімії</a:t>
            </a:r>
            <a:r>
              <a:rPr lang="ru-RU" sz="2000" dirty="0"/>
              <a:t>, </a:t>
            </a:r>
            <a:r>
              <a:rPr lang="ru-RU" sz="2000" dirty="0" err="1"/>
              <a:t>біології</a:t>
            </a:r>
            <a:r>
              <a:rPr lang="ru-RU" sz="2000" dirty="0"/>
              <a:t>, </a:t>
            </a:r>
            <a:r>
              <a:rPr lang="ru-RU" sz="2000" dirty="0" err="1"/>
              <a:t>географії</a:t>
            </a:r>
            <a:r>
              <a:rPr lang="ru-RU" sz="2000" dirty="0"/>
              <a:t>).  (</a:t>
            </a:r>
            <a:r>
              <a:rPr lang="ru-RU" sz="2000" dirty="0" err="1"/>
              <a:t>дипломи</a:t>
            </a:r>
            <a:r>
              <a:rPr lang="ru-RU" sz="2000" dirty="0"/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„УЧИТЕЛЬ </a:t>
            </a:r>
            <a:r>
              <a:rPr lang="ru-RU" sz="2000" b="1" dirty="0" err="1" smtClean="0">
                <a:solidFill>
                  <a:srgbClr val="FFC000"/>
                </a:solidFill>
              </a:rPr>
              <a:t>ЕРУДИТ</a:t>
            </a:r>
            <a:r>
              <a:rPr lang="en-US" sz="2000" b="1" dirty="0" smtClean="0">
                <a:solidFill>
                  <a:srgbClr val="FFC000"/>
                </a:solidFill>
              </a:rPr>
              <a:t>”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7DBD3F"/>
                </a:solidFill>
              </a:rPr>
              <a:t>2 </a:t>
            </a:r>
            <a:r>
              <a:rPr lang="ru-RU" sz="2000" b="1" dirty="0" err="1" smtClean="0">
                <a:solidFill>
                  <a:srgbClr val="7DBD3F"/>
                </a:solidFill>
              </a:rPr>
              <a:t>етап</a:t>
            </a:r>
            <a:r>
              <a:rPr lang="ru-RU" sz="2000" b="1" dirty="0" smtClean="0">
                <a:solidFill>
                  <a:srgbClr val="7DBD3F"/>
                </a:solidFill>
              </a:rPr>
              <a:t> </a:t>
            </a:r>
            <a:r>
              <a:rPr lang="ru-RU" sz="2000" b="1" dirty="0" smtClean="0"/>
              <a:t>–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2 </a:t>
            </a:r>
            <a:r>
              <a:rPr lang="ru-RU" sz="2000" dirty="0" err="1" smtClean="0"/>
              <a:t>творчих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завдань</a:t>
            </a:r>
            <a:r>
              <a:rPr lang="ru-RU" sz="2000" dirty="0" smtClean="0"/>
              <a:t>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(</a:t>
            </a:r>
            <a:r>
              <a:rPr lang="ru-RU" sz="2000" dirty="0" err="1" smtClean="0"/>
              <a:t>дипломи</a:t>
            </a:r>
            <a:r>
              <a:rPr lang="ru-RU" sz="2000" dirty="0" smtClean="0"/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„</a:t>
            </a:r>
            <a:r>
              <a:rPr lang="ru-RU" sz="2000" b="1" dirty="0" smtClean="0">
                <a:solidFill>
                  <a:srgbClr val="FFC000"/>
                </a:solidFill>
              </a:rPr>
              <a:t>УЧИТЕЛЬ-ПОПУЛЯРИЗАТОР</a:t>
            </a:r>
            <a:r>
              <a:rPr lang="en-US" sz="2000" b="1" dirty="0" smtClean="0">
                <a:solidFill>
                  <a:srgbClr val="FFC000"/>
                </a:solidFill>
              </a:rPr>
              <a:t>”</a:t>
            </a:r>
            <a:r>
              <a:rPr lang="ru-RU" sz="2000" dirty="0" smtClean="0"/>
              <a:t>).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 descr="AYP0609661_Veer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5" y="4389437"/>
            <a:ext cx="42402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07602" y="453816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52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273271" y="25078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Объект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7579715"/>
              </p:ext>
            </p:extLst>
          </p:nvPr>
        </p:nvGraphicFramePr>
        <p:xfrm>
          <a:off x="0" y="3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9" name="think-cell Slide" r:id="rId8" imgW="381" imgH="381" progId="TCLayout.ActiveDocument.1">
                  <p:embed/>
                </p:oleObj>
              </mc:Choice>
              <mc:Fallback>
                <p:oleObj name="think-cell Slide" r:id="rId8" imgW="381" imgH="381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Заголовок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67544" y="244383"/>
            <a:ext cx="8386690" cy="12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spcBef>
                <a:spcPts val="0"/>
              </a:spcBef>
            </a:pPr>
            <a:endParaRPr lang="uk-UA" sz="3200" dirty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EB460-0094-4C05-9CE8-892969B16A2E}" type="slidenum">
              <a:rPr lang="uk-UA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501" y="251922"/>
            <a:ext cx="8363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7DBD3F"/>
                </a:solidFill>
              </a:rPr>
              <a:t>II</a:t>
            </a:r>
            <a:r>
              <a:rPr lang="ru-RU" b="1" dirty="0" smtClean="0">
                <a:solidFill>
                  <a:srgbClr val="7DBD3F"/>
                </a:solidFill>
              </a:rPr>
              <a:t> </a:t>
            </a:r>
            <a:r>
              <a:rPr lang="ru-RU" b="1" dirty="0" err="1">
                <a:solidFill>
                  <a:srgbClr val="7DBD3F"/>
                </a:solidFill>
              </a:rPr>
              <a:t>Всеукраїнський</a:t>
            </a:r>
            <a:r>
              <a:rPr lang="ru-RU" b="1" dirty="0">
                <a:solidFill>
                  <a:srgbClr val="7DBD3F"/>
                </a:solidFill>
              </a:rPr>
              <a:t> </a:t>
            </a:r>
            <a:r>
              <a:rPr lang="ru-RU" b="1" dirty="0" err="1">
                <a:solidFill>
                  <a:srgbClr val="7DBD3F"/>
                </a:solidFill>
              </a:rPr>
              <a:t>Інтернет</a:t>
            </a:r>
            <a:r>
              <a:rPr lang="ru-RU" b="1" dirty="0">
                <a:solidFill>
                  <a:srgbClr val="7DBD3F"/>
                </a:solidFill>
              </a:rPr>
              <a:t> конкурс </a:t>
            </a:r>
            <a:endParaRPr lang="ru-RU" b="1" dirty="0" smtClean="0">
              <a:solidFill>
                <a:srgbClr val="7DBD3F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„</a:t>
            </a:r>
            <a:r>
              <a:rPr lang="ru-RU" b="1" dirty="0">
                <a:solidFill>
                  <a:srgbClr val="FFC000"/>
                </a:solidFill>
              </a:rPr>
              <a:t>УЧИТЕЛЬ </a:t>
            </a:r>
            <a:r>
              <a:rPr lang="ru-RU" b="1" dirty="0" smtClean="0">
                <a:solidFill>
                  <a:srgbClr val="FFC000"/>
                </a:solidFill>
              </a:rPr>
              <a:t>РОКУ -2017” </a:t>
            </a:r>
            <a:r>
              <a:rPr lang="ru-RU" b="1" dirty="0">
                <a:solidFill>
                  <a:srgbClr val="7DBD3F"/>
                </a:solidFill>
              </a:rPr>
              <a:t>за </a:t>
            </a:r>
            <a:r>
              <a:rPr lang="ru-RU" b="1" dirty="0" err="1">
                <a:solidFill>
                  <a:srgbClr val="7DBD3F"/>
                </a:solidFill>
              </a:rPr>
              <a:t>версією</a:t>
            </a:r>
            <a:r>
              <a:rPr lang="ru-RU" b="1" dirty="0">
                <a:solidFill>
                  <a:srgbClr val="7DBD3F"/>
                </a:solidFill>
              </a:rPr>
              <a:t> </a:t>
            </a:r>
            <a:r>
              <a:rPr lang="ru-RU" b="1" dirty="0" err="1">
                <a:solidFill>
                  <a:srgbClr val="7DBD3F"/>
                </a:solidFill>
              </a:rPr>
              <a:t>науково</a:t>
            </a:r>
            <a:r>
              <a:rPr lang="ru-RU" b="1" dirty="0">
                <a:solidFill>
                  <a:srgbClr val="7DBD3F"/>
                </a:solidFill>
              </a:rPr>
              <a:t>-популярного </a:t>
            </a:r>
            <a:r>
              <a:rPr lang="ru-RU" b="1" dirty="0" err="1">
                <a:solidFill>
                  <a:srgbClr val="7DBD3F"/>
                </a:solidFill>
              </a:rPr>
              <a:t>природничого</a:t>
            </a:r>
            <a:r>
              <a:rPr lang="ru-RU" b="1" dirty="0">
                <a:solidFill>
                  <a:srgbClr val="7DBD3F"/>
                </a:solidFill>
              </a:rPr>
              <a:t> журналу </a:t>
            </a:r>
            <a:r>
              <a:rPr lang="ru-RU" b="1" dirty="0">
                <a:solidFill>
                  <a:srgbClr val="FFC000"/>
                </a:solidFill>
              </a:rPr>
              <a:t>„КОЛОСОК</a:t>
            </a:r>
            <a:r>
              <a:rPr lang="ru-RU" b="1" dirty="0" smtClean="0">
                <a:solidFill>
                  <a:srgbClr val="FFC000"/>
                </a:solidFill>
              </a:rPr>
              <a:t>”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1707654"/>
            <a:ext cx="80648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000000"/>
                </a:solidFill>
              </a:rPr>
              <a:t>Творчі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завдання</a:t>
            </a:r>
            <a:r>
              <a:rPr lang="ru-RU" sz="2000" dirty="0" smtClean="0">
                <a:solidFill>
                  <a:srgbClr val="000000"/>
                </a:solidFill>
              </a:rPr>
              <a:t> для конкурсант</a:t>
            </a:r>
            <a:r>
              <a:rPr lang="uk-UA" sz="2000" dirty="0" err="1" smtClean="0">
                <a:solidFill>
                  <a:srgbClr val="000000"/>
                </a:solidFill>
              </a:rPr>
              <a:t>ів</a:t>
            </a:r>
            <a:r>
              <a:rPr lang="uk-UA" sz="2000" dirty="0" smtClean="0">
                <a:solidFill>
                  <a:srgbClr val="000000"/>
                </a:solidFill>
              </a:rPr>
              <a:t> у номінації </a:t>
            </a:r>
            <a:r>
              <a:rPr lang="uk-UA" sz="2000" b="1" dirty="0" err="1" smtClean="0">
                <a:solidFill>
                  <a:srgbClr val="7DBD3F"/>
                </a:solidFill>
              </a:rPr>
              <a:t>„ПОЧАТКОВА</a:t>
            </a:r>
            <a:r>
              <a:rPr lang="uk-UA" sz="2000" b="1" dirty="0" smtClean="0">
                <a:solidFill>
                  <a:srgbClr val="7DBD3F"/>
                </a:solidFill>
              </a:rPr>
              <a:t> ШКОЛА</a:t>
            </a:r>
            <a:r>
              <a:rPr lang="en-US" sz="2000" b="1" dirty="0" smtClean="0">
                <a:solidFill>
                  <a:srgbClr val="7DBD3F"/>
                </a:solidFill>
              </a:rPr>
              <a:t>”:</a:t>
            </a:r>
            <a:endParaRPr lang="ru-RU" sz="2000" b="1" dirty="0">
              <a:solidFill>
                <a:srgbClr val="7DBD3F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err="1" smtClean="0">
                <a:solidFill>
                  <a:srgbClr val="000000"/>
                </a:solidFill>
              </a:rPr>
              <a:t>розробка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авторської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газети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„</a:t>
            </a:r>
            <a:r>
              <a:rPr lang="ru-RU" sz="2000" b="1" dirty="0" err="1" smtClean="0">
                <a:solidFill>
                  <a:srgbClr val="FFC000"/>
                </a:solidFill>
              </a:rPr>
              <a:t>КОЛОСОЧОК</a:t>
            </a:r>
            <a:r>
              <a:rPr lang="ru-RU" sz="2000" b="1" dirty="0" smtClean="0">
                <a:solidFill>
                  <a:srgbClr val="FFC000"/>
                </a:solidFill>
              </a:rPr>
              <a:t>”;</a:t>
            </a:r>
            <a:endParaRPr lang="uk-UA" sz="2000" b="1" dirty="0" smtClean="0">
              <a:solidFill>
                <a:srgbClr val="FFC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</a:rPr>
              <a:t>10 </a:t>
            </a:r>
            <a:r>
              <a:rPr lang="ru-RU" sz="2000" dirty="0" err="1" smtClean="0">
                <a:solidFill>
                  <a:srgbClr val="000000"/>
                </a:solidFill>
              </a:rPr>
              <a:t>компетентнісно-орієнтованих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</a:rPr>
              <a:t>завдань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з </a:t>
            </a:r>
            <a:r>
              <a:rPr lang="ru-RU" sz="2000" dirty="0" err="1" smtClean="0">
                <a:solidFill>
                  <a:srgbClr val="000000"/>
                </a:solidFill>
              </a:rPr>
              <a:t>природознавства</a:t>
            </a:r>
            <a:r>
              <a:rPr lang="en-US" sz="2000" dirty="0" smtClean="0">
                <a:solidFill>
                  <a:srgbClr val="000000"/>
                </a:solidFill>
              </a:rPr>
              <a:t>;</a:t>
            </a:r>
            <a:endParaRPr lang="uk-UA" sz="2000" dirty="0" smtClean="0">
              <a:solidFill>
                <a:srgbClr val="000000"/>
              </a:solidFill>
            </a:endParaRPr>
          </a:p>
          <a:p>
            <a:pPr algn="just"/>
            <a:endParaRPr lang="en-US" sz="2000" dirty="0" smtClean="0">
              <a:solidFill>
                <a:srgbClr val="000000"/>
              </a:solidFill>
            </a:endParaRPr>
          </a:p>
          <a:p>
            <a:pPr algn="just"/>
            <a:r>
              <a:rPr lang="uk-UA" sz="2000" dirty="0">
                <a:solidFill>
                  <a:srgbClr val="000000"/>
                </a:solidFill>
              </a:rPr>
              <a:t>П</a:t>
            </a:r>
            <a:r>
              <a:rPr lang="uk-UA" sz="2000" dirty="0" smtClean="0">
                <a:solidFill>
                  <a:srgbClr val="000000"/>
                </a:solidFill>
              </a:rPr>
              <a:t>лануємо </a:t>
            </a:r>
            <a:r>
              <a:rPr lang="uk-UA" sz="2000" dirty="0" err="1" smtClean="0">
                <a:solidFill>
                  <a:srgbClr val="000000"/>
                </a:solidFill>
              </a:rPr>
              <a:t>вебінар</a:t>
            </a:r>
            <a:r>
              <a:rPr lang="uk-UA" sz="2000" dirty="0" smtClean="0">
                <a:solidFill>
                  <a:srgbClr val="000000"/>
                </a:solidFill>
              </a:rPr>
              <a:t> на тему </a:t>
            </a:r>
            <a:r>
              <a:rPr lang="en-US" sz="2000" b="1" dirty="0" smtClean="0">
                <a:solidFill>
                  <a:srgbClr val="7DBD3F"/>
                </a:solidFill>
              </a:rPr>
              <a:t>„</a:t>
            </a:r>
            <a:r>
              <a:rPr lang="uk-UA" sz="2000" b="1" dirty="0" smtClean="0">
                <a:solidFill>
                  <a:srgbClr val="7DBD3F"/>
                </a:solidFill>
              </a:rPr>
              <a:t>ЯК СКЛАДАТИ </a:t>
            </a:r>
            <a:r>
              <a:rPr lang="uk-UA" sz="2000" b="1" dirty="0" err="1" smtClean="0">
                <a:solidFill>
                  <a:srgbClr val="7DBD3F"/>
                </a:solidFill>
              </a:rPr>
              <a:t>КОМПЕТЕНТНІСНО-ОРІЄНТОВАНІ</a:t>
            </a:r>
            <a:r>
              <a:rPr lang="uk-UA" sz="2000" b="1" dirty="0" smtClean="0">
                <a:solidFill>
                  <a:srgbClr val="7DBD3F"/>
                </a:solidFill>
              </a:rPr>
              <a:t> ЗАВДАННЯ?</a:t>
            </a:r>
            <a:r>
              <a:rPr lang="en-US" sz="2000" b="1" dirty="0" smtClean="0">
                <a:solidFill>
                  <a:srgbClr val="7DBD3F"/>
                </a:solidFill>
              </a:rPr>
              <a:t>”</a:t>
            </a:r>
            <a:r>
              <a:rPr lang="uk-UA" sz="2000" b="1" dirty="0" smtClean="0">
                <a:solidFill>
                  <a:srgbClr val="7DBD3F"/>
                </a:solidFill>
              </a:rPr>
              <a:t> </a:t>
            </a:r>
            <a:r>
              <a:rPr lang="uk-UA" sz="2000" dirty="0" smtClean="0">
                <a:solidFill>
                  <a:srgbClr val="000000"/>
                </a:solidFill>
              </a:rPr>
              <a:t>для учасників конкурсу </a:t>
            </a:r>
            <a:r>
              <a:rPr lang="en-US" sz="2000" b="1" dirty="0" smtClean="0">
                <a:solidFill>
                  <a:srgbClr val="FFC000"/>
                </a:solidFill>
              </a:rPr>
              <a:t>„</a:t>
            </a:r>
            <a:r>
              <a:rPr lang="uk-UA" sz="2000" b="1" dirty="0" smtClean="0">
                <a:solidFill>
                  <a:srgbClr val="FFC000"/>
                </a:solidFill>
              </a:rPr>
              <a:t>УЧИТЕЛЬ РОКУ</a:t>
            </a:r>
            <a:r>
              <a:rPr lang="en-US" sz="2000" b="1" dirty="0" smtClean="0">
                <a:solidFill>
                  <a:srgbClr val="FFC000"/>
                </a:solidFill>
              </a:rPr>
              <a:t>”</a:t>
            </a:r>
            <a:r>
              <a:rPr lang="uk-UA" sz="2000" b="1" dirty="0" smtClean="0">
                <a:solidFill>
                  <a:srgbClr val="FFC000"/>
                </a:solidFill>
              </a:rPr>
              <a:t> </a:t>
            </a:r>
            <a:r>
              <a:rPr lang="uk-UA" sz="2000" dirty="0" smtClean="0">
                <a:solidFill>
                  <a:srgbClr val="000000"/>
                </a:solidFill>
              </a:rPr>
              <a:t>та для всіх, кого цікавить ця </a:t>
            </a:r>
            <a:r>
              <a:rPr lang="ru-RU" sz="2000" dirty="0" smtClean="0">
                <a:solidFill>
                  <a:srgbClr val="000000"/>
                </a:solidFill>
              </a:rPr>
              <a:t>проблема</a:t>
            </a:r>
            <a:r>
              <a:rPr lang="uk-UA" sz="2000" dirty="0" smtClean="0">
                <a:solidFill>
                  <a:srgbClr val="000000"/>
                </a:solidFill>
              </a:rPr>
              <a:t>.  Повідомлення буде на сайті.</a:t>
            </a:r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 descr="AYP0609661_Veer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5" y="4389437"/>
            <a:ext cx="42402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07602" y="453816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07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http://spinet.ru/images/for_site/lekarstvennye-rasteniya/lekarstvennye-raste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" y="-12336"/>
            <a:ext cx="4658917" cy="46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2787773"/>
            <a:ext cx="5220072" cy="1224137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uk-UA" b="1" kern="1200" dirty="0" smtClean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ДЯКУЮ ЗА УВАГУ!</a:t>
            </a:r>
            <a:br>
              <a:rPr lang="uk-UA" b="1" kern="1200" dirty="0" smtClean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</a:br>
            <a:r>
              <a:rPr lang="en-US" sz="3600" b="1" kern="1200" dirty="0" err="1" smtClean="0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dabida@mis.lviv.ua</a:t>
            </a:r>
            <a:r>
              <a:rPr lang="uk-UA" sz="3600" b="1" kern="1200" dirty="0" smtClean="0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/>
            </a:r>
            <a:br>
              <a:rPr lang="uk-UA" sz="3600" b="1" kern="1200" dirty="0" smtClean="0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</a:br>
            <a:endParaRPr lang="ru-RU" sz="3600" b="1" kern="1200" dirty="0">
              <a:solidFill>
                <a:srgbClr val="FFC0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6" name="Picture 3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689075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       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27112" y="20575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94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54526"/>
            <a:ext cx="8106281" cy="648072"/>
          </a:xfrm>
        </p:spPr>
        <p:txBody>
          <a:bodyPr>
            <a:norm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Зміни, що стосуються </a:t>
            </a:r>
            <a:r>
              <a:rPr lang="uk-UA" sz="3200" b="1" dirty="0" smtClean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всіх </a:t>
            </a:r>
            <a:r>
              <a:rPr lang="uk-UA" sz="3200" b="1" dirty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класів</a:t>
            </a:r>
            <a:endParaRPr lang="ru-RU" sz="3200" b="1" dirty="0">
              <a:solidFill>
                <a:srgbClr val="7DBD3F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8038960" cy="3384376"/>
          </a:xfrm>
        </p:spPr>
        <p:txBody>
          <a:bodyPr>
            <a:normAutofit/>
          </a:bodyPr>
          <a:lstStyle/>
          <a:p>
            <a:pPr lvl="0"/>
            <a:endParaRPr lang="uk-UA" sz="1800" b="1" dirty="0" smtClean="0"/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Знята 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обов’язкова сітка </a:t>
            </a:r>
            <a:r>
              <a:rPr lang="uk-UA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годин.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Розширили тематику проектів, додали проекти 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екологічного спрямування, але вибір теми за  вчителем.</a:t>
            </a: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</a:t>
            </a:r>
            <a:r>
              <a:rPr lang="uk-UA" sz="2000" kern="1200" dirty="0" err="1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Обов</a:t>
            </a:r>
            <a:r>
              <a:rPr lang="en-US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’</a:t>
            </a:r>
            <a:r>
              <a:rPr lang="uk-UA" sz="2000" kern="1200" dirty="0" err="1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язкові</a:t>
            </a:r>
            <a:r>
              <a:rPr lang="uk-UA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</a:t>
            </a:r>
            <a:r>
              <a:rPr lang="uk-UA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проекти</a:t>
            </a:r>
            <a:r>
              <a:rPr lang="en-US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: </a:t>
            </a:r>
            <a:r>
              <a:rPr lang="en-US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1 </a:t>
            </a:r>
            <a:r>
              <a:rPr lang="uk-UA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клас</a:t>
            </a:r>
            <a:r>
              <a:rPr lang="en-US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-</a:t>
            </a:r>
            <a:r>
              <a:rPr lang="uk-UA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два, </a:t>
            </a:r>
            <a:r>
              <a:rPr lang="uk-UA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у 2-4-х класах – по чотири, з них один –  дослідницький. </a:t>
            </a:r>
            <a:endParaRPr lang="uk-UA" sz="2000" kern="1200" dirty="0" smtClean="0"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Акцент на основних завданнях </a:t>
            </a:r>
            <a:r>
              <a:rPr lang="uk-UA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проектної 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000" kern="1200" dirty="0" smtClean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діяльності </a:t>
            </a:r>
            <a:r>
              <a:rPr lang="uk-UA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та формуванні базових </a:t>
            </a:r>
            <a:r>
              <a:rPr lang="uk-UA" sz="2000" kern="1200" dirty="0" err="1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компетентностей</a:t>
            </a:r>
            <a:r>
              <a:rPr lang="uk-UA" sz="2000" kern="1200" dirty="0"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.</a:t>
            </a:r>
            <a:endParaRPr lang="ru-RU" sz="2000" kern="1200" dirty="0"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kern="1200" dirty="0"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uk-UA" sz="2400" dirty="0" smtClean="0"/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uk-UA" sz="2400" dirty="0" smtClean="0"/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uk-UA" sz="2400" kern="1200" dirty="0"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74844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0192" y="180678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pic>
        <p:nvPicPr>
          <p:cNvPr id="11" name="Picture 2" descr="http://galerey-room.ru/images/042149_13853425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87" y="3085579"/>
            <a:ext cx="2062296" cy="18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369928" y="195486"/>
            <a:ext cx="6988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Проектно-дослідницька</a:t>
            </a:r>
          </a:p>
          <a:p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діяльність </a:t>
            </a:r>
            <a:r>
              <a:rPr lang="uk-UA" sz="3200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та ключові компетентності</a:t>
            </a:r>
            <a:endParaRPr lang="ru-RU" sz="3200" b="1" dirty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689075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27112" y="248590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317196"/>
            <a:ext cx="748883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latin typeface="Times New Roman"/>
                <a:ea typeface="Times New Roman"/>
                <a:cs typeface="Times New Roman"/>
              </a:rPr>
              <a:t>Учень/учениця</a:t>
            </a:r>
            <a:r>
              <a:rPr lang="en-US" sz="20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uk-UA" sz="2000" dirty="0" smtClean="0">
                <a:latin typeface="Times New Roman"/>
                <a:ea typeface="Times New Roman"/>
                <a:cs typeface="Times New Roman"/>
              </a:rPr>
              <a:t>на кінець 4 класу):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i="1" dirty="0">
                <a:latin typeface="Times New Roman"/>
                <a:ea typeface="Times New Roman"/>
                <a:cs typeface="Times New Roman"/>
              </a:rPr>
              <a:t>знаходить 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декілька джерел інформації, порівнює, узагальнює та аналізує її;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орієнтується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 відповідних для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свого 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віку словниках і довідниках;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працює</a:t>
            </a:r>
            <a:r>
              <a:rPr lang="uk-UA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з інформацією у різних формах (текст, малюнок, таблиця, діаграма, схема);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540385">
              <a:lnSpc>
                <a:spcPct val="115000"/>
              </a:lnSpc>
              <a:spcAft>
                <a:spcPts val="0"/>
              </a:spcAft>
            </a:pPr>
            <a:r>
              <a:rPr lang="uk-UA" sz="2000" i="1" dirty="0">
                <a:latin typeface="Times New Roman"/>
                <a:ea typeface="Calibri"/>
                <a:cs typeface="Times New Roman"/>
              </a:rPr>
              <a:t>пропонує 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власний маршрут навчального проекту;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i="1" dirty="0">
                <a:latin typeface="Times New Roman"/>
                <a:ea typeface="Times New Roman"/>
                <a:cs typeface="Times New Roman"/>
              </a:rPr>
              <a:t>працює </a:t>
            </a:r>
            <a:r>
              <a:rPr lang="uk-UA" sz="2000" dirty="0">
                <a:latin typeface="Times New Roman"/>
                <a:ea typeface="Times New Roman"/>
                <a:cs typeface="Times New Roman"/>
              </a:rPr>
              <a:t>в групах, у </a:t>
            </a:r>
            <a:r>
              <a:rPr lang="uk-UA" sz="2000" dirty="0" smtClean="0">
                <a:latin typeface="Times New Roman"/>
                <a:ea typeface="Times New Roman"/>
                <a:cs typeface="Times New Roman"/>
              </a:rPr>
              <a:t>парі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000" i="1" dirty="0" smtClean="0">
                <a:latin typeface="Times New Roman"/>
                <a:ea typeface="Calibri"/>
              </a:rPr>
              <a:t>створює </a:t>
            </a:r>
            <a:r>
              <a:rPr lang="uk-UA" sz="2000" dirty="0">
                <a:latin typeface="Times New Roman"/>
                <a:ea typeface="Times New Roman"/>
              </a:rPr>
              <a:t>презентацію</a:t>
            </a:r>
            <a:r>
              <a:rPr lang="uk-UA" sz="2000" dirty="0">
                <a:latin typeface="Times New Roman"/>
                <a:ea typeface="Calibri"/>
              </a:rPr>
              <a:t> за результатами проекту.</a:t>
            </a:r>
            <a:endParaRPr lang="ru-RU" sz="2000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62" y="3664794"/>
            <a:ext cx="2089217" cy="137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7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encrypted-tbn0.gstatic.com/images?q=tbn:ANd9GcS2ztQKgyH4QY4QlnRA7shjl3LJH1FwlT9lok_HAl-TB9BhBKe0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91" y="2500090"/>
            <a:ext cx="3198400" cy="23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"/>
          <p:cNvSpPr/>
          <p:nvPr/>
        </p:nvSpPr>
        <p:spPr>
          <a:xfrm>
            <a:off x="306894" y="128812"/>
            <a:ext cx="5277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Зміни до програми</a:t>
            </a:r>
          </a:p>
          <a:p>
            <a:r>
              <a:rPr lang="uk-UA" sz="32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„Природознавство</a:t>
            </a:r>
            <a:r>
              <a:rPr lang="en-US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”</a:t>
            </a:r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,  1 клас</a:t>
            </a:r>
            <a:endParaRPr lang="en-US" sz="32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689075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5273" y="20575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960" y="1491630"/>
            <a:ext cx="55411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§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Зміст розділу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„Моя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країна – Україна” приведений у відповідність до вікових особливостей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дітей.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Розділи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„Жива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природа” та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„Рідний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край” об’єднано з метою уникнення повторів,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Усунені поняття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„гірські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породи”,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„господарська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діяльність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умовні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позначення 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карті.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findfood.ru/attaches/product/gribi/belyj-gri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82076"/>
            <a:ext cx="1779662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"/>
          <p:cNvSpPr/>
          <p:nvPr/>
        </p:nvSpPr>
        <p:spPr>
          <a:xfrm>
            <a:off x="306894" y="128812"/>
            <a:ext cx="5277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Зміни до програми</a:t>
            </a:r>
          </a:p>
          <a:p>
            <a:r>
              <a:rPr lang="uk-UA" sz="32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„</a:t>
            </a:r>
            <a:r>
              <a:rPr lang="uk-UA" sz="32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Природознавство</a:t>
            </a:r>
            <a:r>
              <a:rPr lang="en-US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”</a:t>
            </a:r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,  </a:t>
            </a:r>
            <a:r>
              <a:rPr lang="en-US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2</a:t>
            </a:r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 клас</a:t>
            </a:r>
            <a:endParaRPr lang="en-US" sz="32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689075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5273" y="20575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6894" y="1206030"/>
            <a:ext cx="68573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Упорядковано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зміст першого розділу (він тепер називається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„Спостереження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за порами року”). У календарно-тематичному планування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тематика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цього розділу має бути рознесена за порами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року.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„Однорічні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дворічні рослини” перенесена 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клас.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Вилучені теми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„Утворення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тіні від непрозорих предметів”, 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„Рух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Сонця по небосхилу”,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„Вимірювання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довжини тіні від гномона”, які базуються на систематичних довготривалих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спостереженнях. Їх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складно організувати у двогодинному курсі.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306894" y="128812"/>
            <a:ext cx="5277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Зміни до програми</a:t>
            </a:r>
          </a:p>
          <a:p>
            <a:r>
              <a:rPr lang="uk-UA" sz="32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„</a:t>
            </a:r>
            <a:r>
              <a:rPr lang="uk-UA" sz="32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Природознавство</a:t>
            </a:r>
            <a:r>
              <a:rPr lang="en-US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”</a:t>
            </a:r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,  3 клас</a:t>
            </a:r>
            <a:endParaRPr lang="en-US" sz="32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689075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5273" y="20575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6895" y="1206030"/>
            <a:ext cx="77934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Вилучені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проняття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„Світовий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океан, його частини”,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„теплопровідність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і пружність повітря”, теми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„Нагрівання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охолодження повітря над сушею та водною поверхнею”,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„Способи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видобування гірських порід”, практичні завдання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„Опріснення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води” та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„Встановлення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джерел  забруднення повітря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Суттєві зміни внесені до розділу, який раніше називався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„Сонце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джерело енергії на Землі” (тепер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–„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у твоєму житті”).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розділі програми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„Людина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її організм”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додали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тему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„Нервова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система”, оскільки у державних стандартах прописано: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„організм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людини як єдине ціле” 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+Тіла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й речовини.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img-fotki.yandex.ru/get/6214/16969765.f/0_637ed_8948d0ea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7959">
            <a:off x="6927102" y="2240567"/>
            <a:ext cx="2689440" cy="27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3" descr="http://www.doctorate.ru/wp-content/uploads/2009/01/plody-jag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48" y="3674709"/>
            <a:ext cx="1600241" cy="120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"/>
          <p:cNvSpPr/>
          <p:nvPr/>
        </p:nvSpPr>
        <p:spPr>
          <a:xfrm>
            <a:off x="306894" y="128812"/>
            <a:ext cx="5277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Зміни до програми</a:t>
            </a:r>
          </a:p>
          <a:p>
            <a:r>
              <a:rPr lang="uk-UA" sz="32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„</a:t>
            </a:r>
            <a:r>
              <a:rPr lang="uk-UA" sz="32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Природознавство</a:t>
            </a:r>
            <a:r>
              <a:rPr lang="en-US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”</a:t>
            </a:r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,  4 клас</a:t>
            </a:r>
            <a:endParaRPr lang="en-US" sz="32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5" name="Picture 3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689075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5273" y="20575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384" y="1169083"/>
            <a:ext cx="8245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Відповідно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 сучасних уявлень уточнений склад Сонячної системи.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Відкоригована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астрономічна термінологія.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Вилучена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„Розселення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людей на Землі”, поняття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„Чисельність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населення Землі”,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„континенти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” 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„частини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світу”, вилучені детальні плани розповіді про материки та природні зони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„Тіла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і речовини”.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Міжпредметні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 інформатикою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пошук зображень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текстів, відео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Інтернеті,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пошук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рідного краю 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картах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карти сузір’їв,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планет Сонячної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системи, Землі, режими перегляду карт,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доповнення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власної карти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мітками.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150" y="173884"/>
            <a:ext cx="8789849" cy="1102519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</a:pPr>
            <a:r>
              <a:rPr lang="uk-UA" sz="3200" b="1" dirty="0" err="1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Репозитарій</a:t>
            </a:r>
            <a:r>
              <a:rPr lang="uk-UA" sz="3200" b="1" dirty="0">
                <a:solidFill>
                  <a:srgbClr val="7DBD3F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інформаційно-освітніх ресурсів  </a:t>
            </a:r>
            <a:r>
              <a:rPr lang="uk-UA" sz="3200" b="1" dirty="0" err="1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„КОЛОСКА</a:t>
            </a:r>
            <a:r>
              <a:rPr lang="en-US" sz="3200" b="1" dirty="0" smtClean="0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”</a:t>
            </a:r>
            <a:r>
              <a:rPr lang="uk-UA" sz="3200" b="1" smtClean="0">
                <a:solidFill>
                  <a:srgbClr val="FFC0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endParaRPr lang="uk-UA" sz="3200" dirty="0">
              <a:solidFill>
                <a:srgbClr val="7DBD3F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3" name="Picture 4" descr="C:\Documents and Settings\Admin\Рабочий стол\Презентація\Koloso4ok_Logo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0" y="2986185"/>
            <a:ext cx="3298438" cy="1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319845"/>
            <a:ext cx="3488593" cy="954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16474"/>
            <a:ext cx="1277703" cy="1149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3" y="2353587"/>
            <a:ext cx="3362095" cy="7547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18" y="1544256"/>
            <a:ext cx="1836779" cy="1618662"/>
          </a:xfrm>
          <a:prstGeom prst="rect">
            <a:avLst/>
          </a:prstGeom>
        </p:spPr>
      </p:pic>
      <p:pic>
        <p:nvPicPr>
          <p:cNvPr id="8" name="Picture 3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data:image/jpeg;base64,/9j/4AAQSkZJRgABAQAAAQABAAD/2wCEAAkGBxQQEBUUEBQUFBQUFRcWFRQVFhQUFBUXFxQWGBcUFRUYHCggGB0lHBUUIzEhJSkrLi4uGB8zODMsNygtLisBCgoKDg0OGxAQGiwmICQsLSwsLDAsLC80LiwsLCwsLCwsLS0sLCwsLCwsNCwsLCwsLCwsLCwsNCwsLCwsLCwsLP/AABEIALIBGwMBIgACEQEDEQH/xAAcAAEAAgMBAQEAAAAAAAAAAAAAAQYEBQcCAwj/xABAEAABAwIEAwYDBQYEBwEAAAABAAIRAwQFEiExBkFREyJhcYGRBzKhI0KxwfAUM1JygtEkYpKiQ1Oys8LS4RX/xAAaAQEAAwEBAQAAAAAAAAAAAAAAAQIDBAUG/8QALhEAAgIBAwICCgMBAQAAAAAAAAECAxEEITESQVHwBRMiYXGBkaHR4TJSwTMV/9oADAMBAAIRAxEAPwDtwSUUKxU9IoRQSekUIgPSLypUAlFCISSoCIgJREQBERAEREAREQBERAEREARFCAlFCICUUIgJRQiAKs8V8UfsT6bGU+0e/V0nKGt67ak66eCsyoHxGpDt6B5lpB8g4f3KpY2oSa7IhvBYuHOIGX2cCm5mTLOaCDmB29lm1MHouJJpMJO+iq3w5dNS40jRn0c8fgrwVGmtlKHVkhboIiLUkQohelCAIiIAiIgJREUAIiISERSgIUoiAIiIAiIgCIiAhFKICEUohBCIiAIi1N5jzLeoGXP2Ydqypux3gebXeER49IlJJZYNnV2WixXGXMY2pSaXNbUiruS1oBkwOXjyW1tcQpVx9lVpv/lc130BWixjPZ06z6NM1i9pilI1J3MbkASYGp25pJKUGk8e8r3LJb1m1GhzCC1wBBHMHZUf4hH/ABFEdGOP+4KaHHdpZWbHVnEB1a4p06bWHMGsrPgFkDIAzLoVRsX46F/ch1NmVghjCXalsyXEECJ6Qsbp9NMm+6Im+x0D4ds71c/yD3Lz+YV0VM+GpllczP2jP+23T8Vc1XSf8kWitiFKhSuokKCFKlQCEUqEJCIiAIpRAEREAREQBERAEREAREQBERAERRKAlFh3eJ0qQ77wPDc/TZV+946oM+Qhx5S4a6wYDZnVZWX1w/kyrklyy2Iub33H1Q/ug2eUNJPqDP5Ku3/Fl290OqOH8pLPbKQFyS9JVLjLM5XxR2pa7HMHp3lI06o0Ox5g9R9Fymjimk1qlad9HZo8y8n9EbLSXt84z33Acpc7x6R+Cj/0Itboq9QvA2+PcJ1bR2dtVmQbOc5oPo4a9NIVbdjl/Sq/YXLjH33EvEcmjMY9h+awageNjE9AB9d1m4dTzsPaEyD3Y3f1EbCOviuZ2xj7UNjP1qfCNde8P1bl5qvAc57y95ktBc8/Qa+SxrqtTtH608jmy2WkOnxzQunYdw5cVmfZ0yG7hzjln+p2rvTRVbFvhXilepmf2JzPgN7TM1oI+Y6aR13XZUp2L2k8eex1V9Ulh7HSvg/L7J1YggVapLQd8rWtbJ9Q5XpaTgzh8YdZ07cOzlol7tYLjvlHIdB4LeLqqh0QUSyWDypUKVoQFKhEJJREQBERAEREAREQBERAEREAREQBFj3V4ymO8R5c1XL/AIyptMU4cfCXfhouW/W007Se/gVlNR5ZalhXuLUaM9pUaCNxuR4kDYeJVCvsbuq4OXM1p8cunuq1is0xmrh0DYmMvhtp7rz5el03iuP1/C/Jk7vBHQMU48p0xFNpe4jTXQfzEfgJ9FU8S4uuKw1eKbejNJHiTstfhVMPGd3PYcgFuWMEbLgv19s3hv5GUpyfcqd/iAdrUJdpsZP05nzW0srYNaC4AkjbkPBajjfBSKZrW4h1Mhz6Y2e0GSQOThv4iVs8LvBVDHToQFScU61NP9FMbZMp7+rRHgIWlu4pknZoO51jbmVdcbwjs2NLZ11M+Kq13Qa8OaR8wLSfzHiN/RQ65VSxPuRkrFe+L3T7T+KmmS75tV86NGNDuDHtM7r70xyG67JJLZGDbPTaWdwGscwJk9AI1krr3BXBTLcCtcNzViO6w/LSHl/F16bDqdT8NOFpi6rDQa0QfvH/AJpHT+H36FdMXoaPT7dcvl+TuoqwupkQphEXonSERQgIUqFKkgKVClQSEREAREQBERAEREARFi3mIU6P7x4Hhz9lWUlFZbBlLy+oGiSQB1OipuKcdtGlBuY/xHkqxf4rcXBkucR/lBIA6SAvOv8ASlUNobv7GUrkuNzoN9xLRpaTmPQa+yrl9x0XS2gz+onT06qkVr0M0MydIM6meY81vsLtxTE7uO5j6BeXdrtRYucL3bfv7mTsk/cYWJ3tV4LqhfrqZkBYeFXDa1TaGs3HjyBVugFqpdxbC0uzl0p19QOTajRq0dAWwfRy4q4xlld+fz9jPG+Sy9oXHReq1EPYWvAc1wIc0iQQdCCOi+eEuDngHYkD3KsuNYOKVPM0zrB9UjRbOMpx4jyWSb3Oe2o7B5pGYGrSdy07eo1Hp4qxYRS7Z4aNyq/xGMuWoPuOg/yvIH45D6LJwfEzScHN3Bkf2VsKXTOXHf8A0p3NtjFoaTsrv1KpljR7Bz6Y2Y85R0Y7vNA8ADl/pVrxjFDcvzkQTA0VA4qxb9kvacjM11IZwN9HGCPcrpqpU5zhVxyvl5ZdRzwdFxTiFtSgxvMNAPpoqtSrZ6oA6r4Ydc0rofZPJIGrcriW89YGim7tHNllMEFwh1V3ysDp0aB3n1CAYaBpudIW7qsskvWdivQzStqlzjlAJJJ5cyTKvXAvBrrlwq1/3IPl2pH3W9GA7nn/ANOx4M4CBAfcNLaehDDpUqdDUj5W7d0fXc9MpsDQA0AACABoABsAF6FGky+qfHgXqo36pBjA0AAAAaADQADYAL0iL0jrCIiAKFKIDyiIpIJUqFIUEhERAEREARQStJi3FFGgDrndMZWxE+LtvaT4Kk7IwWZPAzg3crVYrxDRtwczpI+62Pqdh+KomJcV164MHI3kB3RHjzd6+yr7XF7hOpOgBJj0C8m/0quKl83+DCV3aJZ8U4yq1pFHuN6j/wBtz6Qq7d13O+d5J5DYecfmtvaW1NvzDMec7egX2xHDaVVhGUNJGjmgBw9t/Irx7L52SzZIyll8s1WDUA/vO1aDoOpG5KsNG5LTA26KrYE4sYabz3qZLSeuu/qCD6qxWdOdlW3ENkF4IxeJ8MbcsDgAKrDmY7YyPunq07a+fJYOFX2drT1Gx0PkVZLy3LNHaSJVQe0Uq72jZx7Rv9R73+6T/UFWLk04S5QeS6WdkalJzm/d3Vc4itO0pED5mw5v8zdR77HwJWywzGHU2FrTo7cLDqvmT4IuhODhnPcM1WG3ugc3YgEKy33ETqtMNcRA6c/Ncawnis29aoyo0vpdo/KRu0F5gDqFf8JvmXDA+m0kHm5zWfQmfYL0LdLbVlJ4TLOLRgcc14sap5ugDrJIhVbh/i8NaG3LHaffbrPmFseJMSFaplc5uSmSAGnukjQukjXmPdYLcHqPiGBsjTOC0nxDQC4jxAhdNFcI19ElnuV60ti54LjFCvqwhoG5d83ozf3hVTGrJ13eVeyEtaQ11SoQKdOGiQ98RvPdGvQFbbhrDewJNM1K1w/u9mxpaxjYgZnGQSZcYGsHUDULoGB8Dvfldd5KYaSW06TQ0jNqe990nnEc9NStaNPJTfQtvP1LKLkc/wAJ4Wc49laMzPJ71d7AHba5GxLRvuR6rq3CvBVO1AfWPa1RzdqG7be3RWSxsKdBuWkwMb0A38SeZ81kr0a6Ix3e7N4wSCIi2LhERAEREAREQHlERSQSgRFBJKItZieOUqAJe4SOQ/BUnZGCzJ4QNmtDjXFNG2B1zuG4aRA83e6puO8YVLju0gabJiZ1PnyP4KvXAzQXnMZ56x5TtsvJ1HpRLav6+fPuM3YuxucY4rr3Rho7OmdhO46xufX2WnAl+xc73/8AgWNdXYaNN/1otpYNDGz947leVZOy32psybzyfOpYVcpIaD4SJ+q0+EXX+Jc10hzBBadx1/AK4Ua2mqr+O2wbXpVwNZ7N56tcO7PWHZR/UVnTOOenx4+JXGDdYeczpK3lzaFtMOOzlXcHrDNqrnjeI0zQaxjgTpt4bq0KITrnOTxjj4k7HO8Q+yuT0qNkdMzND9C32K3+CYm2m5rnDMByVW45rZLY1W/NSc1zfeCPUEj1WNw1jjblktDp5w0mD0MBXhTOVcbY9tvpwQltk6BieI9sS86cg1c0+I1++3q21SnMs7TNoSMrsmjv9P0Vmu7+nQAdVJE/KCHS4+A5qr1sVNV7nPA72jQdTHSOa2ohONjtmst/6TnG7N1wrjjLwdwHMIzAlrY9XESvvxXfGiwUmQHVGmSCHFrduWknWPIrS8MWXZVXVnMDaeUsc14LS7MJhjfmkbyBzCyLjD6NWpnBrGT3mlwII0ygOABGniI6GV0qhOeYLYhy8Cq0sNNV2SlTNR3QAafzOOjR4kgK0W7KVrbGiXZ6jtXGiR3TJ0FQkN0zbyT0W+wrha4rjLTYKdLxjY+gE+LQCrfgvw9o0odWJqO9Y9zr7Quxaec8ZEa5M5vg2CvquH7NbBh/i71RwHQVKmrfNrW+avGFfD5ztbp8A6ljdyf80aE+Jkq/21s2m3KxoaByAhfVdcNPGPO5tGqKMHDMIo2wiixrfHmfVZyItzUIiIAiIgCIiAIihASihSgPClQpUkBSSoXPviFxYWTb0D3tnuHLqwfn7dVjdaqo9TIbwjM4o41ayaducztsw/8AE/mqHd3jqsl7vTotbaPBGZ+on/Uf7Lc2lYOHyiOkL5rU2Tsl1Tf6MZNvkw/2gAQse4vRCnH7bIw1GaRq4DaOqw8EAe0Pdrm1HgFSNcenrM8msxG8LXNJBjM3WCBurdYV8xHkFj4nYCtRc0jQiFqMEvTEO+dhyvHiOfkd/VayxZVsuAjrdjgGajmMzEjTwn2VRxWlnY5vXSeh5H0MeyzLfiyqKWQEbRPOP0Vq61z3HOcdAJlUuVTcPUrdcks0+EYoKmxGZpLXDmHNMELdi5Malc94Qqt/bKvaCnlqlzm9pIE5iQA5sFpMjmNVYOJQWRlHZsmDlrdpmP8ACMrj9Cum7Rw68EySR8OLb8V4otgtmX+Y2Hvr6LzwJZCk+qC5zRlDpBgAgGM2ka6foLXW1m57hoWjkxurzvv022Gvkrbg3CtxcwxrYZ0gZAY3dyJ8XEuXTGpuHq48FFl7Iwb22bUdmrXBrP1ADBDGidmvfvoNQ1pMrfcPcNVa8dlTytG73CJ15k6+hJ8ldOHuAqNvDqv2j/p78/SArgxgAgAADYDQD0XdXpIr+RrGn+xULHgKk3Wq7MeYaAB+vRb+zwKhSjJTbpzIk/VbJF1KKXBuopcEQpRFJIREQBERAEREAREQBERAFCIgCIiEHgKV5lSFYGn4vxsWVq+rpm+WmDzeQY9oJ9F+f8RvHQ57jLjJMrpXxjuCTRpzoJdHV3L6ArkeMVe6R4QvK1L67lHsjKb3NpQue6wf5Qt/hlcEgctFSMNuM1Jh6CD5jRb2xu4IK4dRTuZy2Zb8Xt+zOV2oInXmCqphp7I9nyYco/l+79IW6v8AGu2a2d2iPP8AUKpX16GXWUujO0RyAcCefiCPZZ105lKEeOSMNlyF13RqqrxEDScbiloWkCoD8rmkwCfET+K2VBrzu3TryWi4oq58tvTlziSXtaJPlAWumrbs93f4EQi08steHVRkzv7I6T+8IjSZ1CruK42+5+zpNIaeQ7znDmdNm+K+ltVAt2UKrGVXNIOjgWAtghrnt0J7rZAnUKy4Rw/dYie4xtKkDsxgpUh4xu4+LpPQLpro32ROW9kVbC6L6bpaBmcMogZnAHfKT3QfGHaeaseEcKV7t4idNCdSQPEnut8hHkul4FwDQoAGr9q7nyb68z+HgrbRpBgDWgNA2AEAei7IaXvIvGn+xVeHeBaFsJf9o+NZ28vHy0HgrWxgaIAAA2A0C9IupJJYRuklsgiIpJCIiAIiIAiIgCIiAIiIAiIgChSoQBF5e6PePdShAUqEUg+QK9Ar5gr0CrA5l8WLcucHx3WNb7uz/wBiuP4k6RK/RHHFg19nVLgT3muPWBDYH1PmV+dsQBEyvOuhi3PiY2cmnsrvsXFrpyOMz0PVWO0dmAyOBHgVVrinK++C1H0qoAE5o+6HRHOFe2pTWe5baSLdVrtotzVHAAdDJ8AqXiF8atbtADoRlHPQyrPfYlSuXfbirUaAA2mwspszCSXOc1uu4EAaDqt/wnwbdXha6hRZb0gQS5w7pifmLpdV576eAVaKlDdLLIjhcIy7bEKrbbWoaY6vbmgkctQS6I7onqvnwnwO+5LuypuNM/8AEq9wO1HzwdeenloF0mx+G1EOpvr1q1V9MkwSG0ySNRkj5fARKu9Ck1jQ1oDQNgAAB5AK9OkUF7T+XnclV+JUME+HlvRIdWAqP6AZGDwgalXGlSDAGtAAGwAgDyC9IulJLZGiSRKIikkIiIAiIgCIiAIiIAiIgCIiAIiIAiIgChEQEIiKSAihEBitcvoCsNj4X3Y9aNEGo43vWUbCs55AluUTzcSIA8V+ccRaS4r9DcccN/8A6VuKWYNLXh7SdRIn9e6qGFfCnvA3VUED7rBBPgXcua4765ymmkVlHJynCsBq3Doo03PPRomPN3JXrB/hBcVB/iHspA7tBzE+YGh9Sux4ZhlK2YGUKbWNAiGgCfM81mgrSNOOSFBIp3D3w1srQhxZ2zxzqwW+jNveVcmNAEAQBoANAElelqaEgr0F8wvQUA9KV5UoSSihSoAREQEooRASihEBKKEQEooRASihEBKKEQBEUICVCIpICgohQEIoRSDV0/zXph3Uot2VPs1fQKEWTJJXpEUA9t3XpEQkh3JS1EUAkKQiISSiIoBKlEUAKERAEREAREQBERAEREAUIikBERCAoREBCKEUglu6O3UInc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689075"/>
            <a:ext cx="3779912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300192" y="1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irinazaytseva.ru/Pic/granat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45195"/>
            <a:ext cx="2521272" cy="174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354033" y="453816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94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Объект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7766419"/>
              </p:ext>
            </p:extLst>
          </p:nvPr>
        </p:nvGraphicFramePr>
        <p:xfrm>
          <a:off x="0" y="3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51" name="think-cell Slide" r:id="rId7" imgW="381" imgH="381" progId="TCLayout.ActiveDocument.1">
                  <p:embed/>
                </p:oleObj>
              </mc:Choice>
              <mc:Fallback>
                <p:oleObj name="think-cell Slide" r:id="rId7" imgW="381" imgH="381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Заголовок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55649" y="276225"/>
            <a:ext cx="8388351" cy="12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>
              <a:spcBef>
                <a:spcPts val="0"/>
              </a:spcBef>
            </a:pPr>
            <a:r>
              <a:rPr lang="uk-UA" sz="3200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Репозитарій </a:t>
            </a:r>
            <a:r>
              <a:rPr lang="uk-UA" sz="3200" b="1" dirty="0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інформаційно-освітніх ресурсів</a:t>
            </a:r>
            <a:endParaRPr lang="en-US" sz="3200" b="1" dirty="0" smtClean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uk-UA" sz="3200" b="1" dirty="0" err="1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„КОЛОСКА</a:t>
            </a:r>
            <a:r>
              <a:rPr lang="en-US" sz="3200" b="1" dirty="0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”</a:t>
            </a:r>
            <a:r>
              <a:rPr lang="ru-RU" sz="3200" b="1" dirty="0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 на сайт</a:t>
            </a:r>
            <a:r>
              <a:rPr lang="uk-UA" sz="3200" b="1" dirty="0" smtClean="0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і </a:t>
            </a:r>
            <a:r>
              <a:rPr lang="en-US" sz="3200" b="1" dirty="0" err="1" smtClean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www.kolosok.org.ua</a:t>
            </a:r>
            <a:endParaRPr lang="uk-UA" sz="3200" dirty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-12303" b="15385"/>
          <a:stretch>
            <a:fillRect/>
          </a:stretch>
        </p:blipFill>
        <p:spPr bwMode="auto">
          <a:xfrm>
            <a:off x="6300192" y="4856163"/>
            <a:ext cx="23764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80135" y="1707654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Архів газет (2012-2015)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Архів журналів (2006-2015)</a:t>
            </a: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Матеріали для підготовки до конкурсу 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uk-UA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КОЛОСОК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Природнича гра 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KOLOSOK-online”</a:t>
            </a: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Інформаційно-методичні матеріали для вчителів початкової школи та природничих предметів на сайті </a:t>
            </a:r>
          </a:p>
        </p:txBody>
      </p:sp>
      <p:sp>
        <p:nvSpPr>
          <p:cNvPr id="8" name="AutoShap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689075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76"/>
          <a:stretch/>
        </p:blipFill>
        <p:spPr bwMode="auto">
          <a:xfrm>
            <a:off x="6274964" y="0"/>
            <a:ext cx="2116137" cy="4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uc.static.lolkot.ru/picture/13194_3682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654"/>
            <a:ext cx="3932766" cy="26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309553" y="4538166"/>
            <a:ext cx="2062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kolosok.org.ua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3709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qfeWItkyKjhmqyp_l0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qfeWItkyKjhmqyp_l0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8eNdNy5EeutyOY7YKg3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qfeWItkyKjhmqyp_l0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8eNdNy5EeutyOY7YKg3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lBpKTVQEO4LzxPABr0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M4RvobZ0ezppHsrmnqE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heme/theme1.xml><?xml version="1.0" encoding="utf-8"?>
<a:theme xmlns:a="http://schemas.openxmlformats.org/drawingml/2006/main" name="FRESHPR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Microsoft YaHei"/>
      </a:majorFont>
      <a:minorFont>
        <a:latin typeface="Calibri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9692</TotalTime>
  <Words>827</Words>
  <Application>Microsoft Office PowerPoint</Application>
  <PresentationFormat>Экран (16:9)</PresentationFormat>
  <Paragraphs>119</Paragraphs>
  <Slides>13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FRESHPR</vt:lpstr>
      <vt:lpstr>2_Тема Office</vt:lpstr>
      <vt:lpstr>think-cell Slide</vt:lpstr>
      <vt:lpstr>Acrobat Document</vt:lpstr>
      <vt:lpstr>Презентация PowerPoint</vt:lpstr>
      <vt:lpstr>Зміни, що стосуються всіх класів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Репозитарій інформаційно-освітніх ресурсів  „КОЛОСКА” 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dabida@mis.lviv.ua </vt:lpstr>
    </vt:vector>
  </TitlesOfParts>
  <Company>FRESHPR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LAZORKO A.</dc:creator>
  <cp:lastModifiedBy>Admin</cp:lastModifiedBy>
  <cp:revision>740</cp:revision>
  <dcterms:created xsi:type="dcterms:W3CDTF">2008-09-23T09:26:46Z</dcterms:created>
  <dcterms:modified xsi:type="dcterms:W3CDTF">2016-09-22T10:44:51Z</dcterms:modified>
</cp:coreProperties>
</file>